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Override7.xml" ContentType="application/vnd.openxmlformats-officedocument.themeOverr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5.xml" ContentType="application/vnd.openxmlformats-officedocument.themeOverride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Override8.xml" ContentType="application/vnd.openxmlformats-officedocument.themeOverride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7" r:id="rId1"/>
    <p:sldMasterId id="2147484222" r:id="rId2"/>
  </p:sldMasterIdLst>
  <p:notesMasterIdLst>
    <p:notesMasterId r:id="rId19"/>
  </p:notesMasterIdLst>
  <p:handoutMasterIdLst>
    <p:handoutMasterId r:id="rId20"/>
  </p:handoutMasterIdLst>
  <p:sldIdLst>
    <p:sldId id="286" r:id="rId3"/>
    <p:sldId id="394" r:id="rId4"/>
    <p:sldId id="369" r:id="rId5"/>
    <p:sldId id="384" r:id="rId6"/>
    <p:sldId id="385" r:id="rId7"/>
    <p:sldId id="386" r:id="rId8"/>
    <p:sldId id="388" r:id="rId9"/>
    <p:sldId id="397" r:id="rId10"/>
    <p:sldId id="390" r:id="rId11"/>
    <p:sldId id="391" r:id="rId12"/>
    <p:sldId id="392" r:id="rId13"/>
    <p:sldId id="325" r:id="rId14"/>
    <p:sldId id="343" r:id="rId15"/>
    <p:sldId id="374" r:id="rId16"/>
    <p:sldId id="393" r:id="rId17"/>
    <p:sldId id="39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0389"/>
    <a:srgbClr val="000000"/>
    <a:srgbClr val="FFFFFF"/>
    <a:srgbClr val="FFFF99"/>
    <a:srgbClr val="D3D3D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590" autoAdjust="0"/>
  </p:normalViewPr>
  <p:slideViewPr>
    <p:cSldViewPr>
      <p:cViewPr varScale="1">
        <p:scale>
          <a:sx n="64" d="100"/>
          <a:sy n="64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48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75"/>
      <c:perspective val="30"/>
    </c:view3D>
    <c:plotArea>
      <c:layout>
        <c:manualLayout>
          <c:layoutTarget val="inner"/>
          <c:xMode val="edge"/>
          <c:yMode val="edge"/>
          <c:x val="7.1459971880519085E-2"/>
          <c:y val="0.15167172383505162"/>
          <c:w val="0.54892188703170963"/>
          <c:h val="0.8223997020142176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4528 детей-сирот и детей, оставшихся без попечения родителей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2000" b="1"/>
                </a:pPr>
                <a:endParaRPr lang="ru-RU"/>
              </a:p>
            </c:txPr>
            <c:dLblPos val="bestFit"/>
            <c:showVal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семьи</c:v>
                </c:pt>
                <c:pt idx="1">
                  <c:v>интернатные учреждения</c:v>
                </c:pt>
                <c:pt idx="2">
                  <c:v>учреждения профессионально-технического, среднего специального, высшего образования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0.81</c:v>
                </c:pt>
                <c:pt idx="1">
                  <c:v>0.11000000000000003</c:v>
                </c:pt>
                <c:pt idx="2">
                  <c:v>8.0000000000000029E-2</c:v>
                </c:pt>
              </c:numCache>
            </c:numRef>
          </c:val>
        </c:ser>
        <c:dLbls>
          <c:showVal val="1"/>
        </c:dLbls>
      </c:pie3DChart>
    </c:plotArea>
    <c:legend>
      <c:legendPos val="r"/>
      <c:layout>
        <c:manualLayout>
          <c:xMode val="edge"/>
          <c:yMode val="edge"/>
          <c:x val="0.64186526081463213"/>
          <c:y val="8.6704110821843067E-2"/>
          <c:w val="0.35813473918536792"/>
          <c:h val="0.86510685065549686"/>
        </c:manualLayout>
      </c:layout>
      <c:txPr>
        <a:bodyPr/>
        <a:lstStyle/>
        <a:p>
          <a:pPr>
            <a:defRPr lang="ru-RU" sz="2000" b="0" i="0" spc="-100" baseline="0">
              <a:solidFill>
                <a:srgbClr val="002060"/>
              </a:solidFill>
              <a:latin typeface="Arial" panose="020B0604020202020204" pitchFamily="34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303E76C-593A-470E-B041-1A5DA55F9F3C}" type="doc">
      <dgm:prSet loTypeId="urn:microsoft.com/office/officeart/2005/8/layout/radial1" loCatId="relationship" qsTypeId="urn:microsoft.com/office/officeart/2005/8/quickstyle/simple1" qsCatId="simple" csTypeId="urn:microsoft.com/office/officeart/2005/8/colors/colorful2" csCatId="colorful" phldr="1"/>
      <dgm:spPr/>
    </dgm:pt>
    <dgm:pt modelId="{37DBD8C2-BDCF-4C0C-9BD5-7F0D6C02E28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/>
              <a:effectLst/>
              <a:latin typeface="Arial" charset="0"/>
            </a:rPr>
            <a:t>189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/>
              <a:effectLst/>
              <a:latin typeface="Arial" charset="0"/>
            </a:rPr>
            <a:t>детей</a:t>
          </a:r>
        </a:p>
      </dgm:t>
    </dgm:pt>
    <dgm:pt modelId="{CC9DD942-ED5D-4513-8544-310D8B8E5072}" type="parTrans" cxnId="{D5693EC2-8904-4E60-85CD-0B6379D97544}">
      <dgm:prSet/>
      <dgm:spPr/>
      <dgm:t>
        <a:bodyPr/>
        <a:lstStyle/>
        <a:p>
          <a:endParaRPr lang="ru-RU"/>
        </a:p>
      </dgm:t>
    </dgm:pt>
    <dgm:pt modelId="{4A24F266-BFE3-42BB-8A45-FD192A474AB1}" type="sibTrans" cxnId="{D5693EC2-8904-4E60-85CD-0B6379D97544}">
      <dgm:prSet/>
      <dgm:spPr/>
      <dgm:t>
        <a:bodyPr/>
        <a:lstStyle/>
        <a:p>
          <a:endParaRPr lang="ru-RU"/>
        </a:p>
      </dgm:t>
    </dgm:pt>
    <dgm:pt modelId="{DA9282AC-9CFE-4526-966A-D15D330EBEB1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3100" b="1" i="0" u="none" strike="noStrike" cap="none" normalizeH="0" baseline="0" dirty="0" smtClean="0">
              <a:ln/>
              <a:effectLst/>
              <a:latin typeface="Arial" charset="0"/>
            </a:rPr>
            <a:t>122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100" b="1" i="0" u="none" strike="noStrike" cap="none" normalizeH="0" baseline="0" dirty="0" smtClean="0">
              <a:ln/>
              <a:effectLst/>
              <a:latin typeface="Arial" charset="0"/>
            </a:rPr>
            <a:t>ребенка</a:t>
          </a:r>
        </a:p>
      </dgm:t>
    </dgm:pt>
    <dgm:pt modelId="{BB21705D-2747-488F-9A4E-7B2BDCA69D6D}" type="parTrans" cxnId="{2A65A281-D5B2-4A8E-8ED1-159676BA6119}">
      <dgm:prSet/>
      <dgm:spPr/>
      <dgm:t>
        <a:bodyPr/>
        <a:lstStyle/>
        <a:p>
          <a:endParaRPr lang="ru-RU"/>
        </a:p>
      </dgm:t>
    </dgm:pt>
    <dgm:pt modelId="{E9FDB8F1-6CB6-43E7-B6B7-DB04708099B9}" type="sibTrans" cxnId="{2A65A281-D5B2-4A8E-8ED1-159676BA6119}">
      <dgm:prSet/>
      <dgm:spPr/>
      <dgm:t>
        <a:bodyPr/>
        <a:lstStyle/>
        <a:p>
          <a:endParaRPr lang="ru-RU"/>
        </a:p>
      </dgm:t>
    </dgm:pt>
    <dgm:pt modelId="{73A592F4-5334-4346-9951-A447E8758E1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/>
              <a:effectLst/>
              <a:latin typeface="Arial" charset="0"/>
            </a:rPr>
            <a:t>55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/>
              <a:effectLst/>
              <a:latin typeface="Arial" charset="0"/>
            </a:rPr>
            <a:t>детей</a:t>
          </a:r>
        </a:p>
      </dgm:t>
    </dgm:pt>
    <dgm:pt modelId="{82FCAF92-6C1D-40D0-8B14-F818C66AA676}" type="parTrans" cxnId="{9EBFA687-DDF5-48E1-9F7A-E58371A4753E}">
      <dgm:prSet/>
      <dgm:spPr/>
      <dgm:t>
        <a:bodyPr/>
        <a:lstStyle/>
        <a:p>
          <a:endParaRPr lang="ru-RU"/>
        </a:p>
      </dgm:t>
    </dgm:pt>
    <dgm:pt modelId="{49E26DB6-5662-4D29-92F7-927AD7A75E7D}" type="sibTrans" cxnId="{9EBFA687-DDF5-48E1-9F7A-E58371A4753E}">
      <dgm:prSet/>
      <dgm:spPr/>
      <dgm:t>
        <a:bodyPr/>
        <a:lstStyle/>
        <a:p>
          <a:endParaRPr lang="ru-RU"/>
        </a:p>
      </dgm:t>
    </dgm:pt>
    <dgm:pt modelId="{7013029E-2F5F-4649-BE72-F09BE2FAD55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/>
              <a:effectLst/>
              <a:latin typeface="Arial" charset="0"/>
            </a:rPr>
            <a:t>12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/>
              <a:effectLst/>
              <a:latin typeface="Arial" charset="0"/>
            </a:rPr>
            <a:t>детей</a:t>
          </a:r>
        </a:p>
      </dgm:t>
    </dgm:pt>
    <dgm:pt modelId="{63C21E37-9158-42F4-AA82-4F9C1AB4C629}" type="parTrans" cxnId="{727607BD-329A-4701-8469-6E1B9FE8FDA4}">
      <dgm:prSet/>
      <dgm:spPr/>
      <dgm:t>
        <a:bodyPr/>
        <a:lstStyle/>
        <a:p>
          <a:endParaRPr lang="ru-RU"/>
        </a:p>
      </dgm:t>
    </dgm:pt>
    <dgm:pt modelId="{EB261ABD-BFA8-443E-811B-F01C037C6CB6}" type="sibTrans" cxnId="{727607BD-329A-4701-8469-6E1B9FE8FDA4}">
      <dgm:prSet/>
      <dgm:spPr/>
      <dgm:t>
        <a:bodyPr/>
        <a:lstStyle/>
        <a:p>
          <a:endParaRPr lang="ru-RU"/>
        </a:p>
      </dgm:t>
    </dgm:pt>
    <dgm:pt modelId="{2814F85B-443C-4584-A612-1AD8DB2A2CAE}" type="pres">
      <dgm:prSet presAssocID="{D303E76C-593A-470E-B041-1A5DA55F9F3C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3093A3FD-C80F-4185-A82C-B8D1C0A754F4}" type="pres">
      <dgm:prSet presAssocID="{37DBD8C2-BDCF-4C0C-9BD5-7F0D6C02E28B}" presName="centerShape" presStyleLbl="node0" presStyleIdx="0" presStyleCnt="1" custLinFactNeighborX="-656" custLinFactNeighborY="5206"/>
      <dgm:spPr/>
      <dgm:t>
        <a:bodyPr/>
        <a:lstStyle/>
        <a:p>
          <a:endParaRPr lang="ru-RU"/>
        </a:p>
      </dgm:t>
    </dgm:pt>
    <dgm:pt modelId="{CF32E7E9-D3FD-4099-8972-7FB51F07897A}" type="pres">
      <dgm:prSet presAssocID="{BB21705D-2747-488F-9A4E-7B2BDCA69D6D}" presName="Name9" presStyleLbl="parChTrans1D2" presStyleIdx="0" presStyleCnt="3"/>
      <dgm:spPr/>
      <dgm:t>
        <a:bodyPr/>
        <a:lstStyle/>
        <a:p>
          <a:endParaRPr lang="ru-RU"/>
        </a:p>
      </dgm:t>
    </dgm:pt>
    <dgm:pt modelId="{0C5DF33F-D242-4412-AB18-5CB795AFD83C}" type="pres">
      <dgm:prSet presAssocID="{BB21705D-2747-488F-9A4E-7B2BDCA69D6D}" presName="connTx" presStyleLbl="parChTrans1D2" presStyleIdx="0" presStyleCnt="3"/>
      <dgm:spPr/>
      <dgm:t>
        <a:bodyPr/>
        <a:lstStyle/>
        <a:p>
          <a:endParaRPr lang="ru-RU"/>
        </a:p>
      </dgm:t>
    </dgm:pt>
    <dgm:pt modelId="{636C5528-B56F-49EF-A310-BE4CFDCB0082}" type="pres">
      <dgm:prSet presAssocID="{DA9282AC-9CFE-4526-966A-D15D330EBEB1}" presName="node" presStyleLbl="node1" presStyleIdx="0" presStyleCnt="3" custRadScaleRad="84155" custRadScaleInc="-5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81662F-C81E-4661-9C72-8EBE695A0789}" type="pres">
      <dgm:prSet presAssocID="{82FCAF92-6C1D-40D0-8B14-F818C66AA676}" presName="Name9" presStyleLbl="parChTrans1D2" presStyleIdx="1" presStyleCnt="3"/>
      <dgm:spPr/>
      <dgm:t>
        <a:bodyPr/>
        <a:lstStyle/>
        <a:p>
          <a:endParaRPr lang="ru-RU"/>
        </a:p>
      </dgm:t>
    </dgm:pt>
    <dgm:pt modelId="{17152FAC-77AE-4B49-BB12-9DA9281E7A37}" type="pres">
      <dgm:prSet presAssocID="{82FCAF92-6C1D-40D0-8B14-F818C66AA676}" presName="connTx" presStyleLbl="parChTrans1D2" presStyleIdx="1" presStyleCnt="3"/>
      <dgm:spPr/>
      <dgm:t>
        <a:bodyPr/>
        <a:lstStyle/>
        <a:p>
          <a:endParaRPr lang="ru-RU"/>
        </a:p>
      </dgm:t>
    </dgm:pt>
    <dgm:pt modelId="{D705D78C-FC19-4DB8-A29F-12709BBA2EEF}" type="pres">
      <dgm:prSet presAssocID="{73A592F4-5334-4346-9951-A447E8758E1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7692BE-2FB3-4867-A141-51DA5AEC536F}" type="pres">
      <dgm:prSet presAssocID="{63C21E37-9158-42F4-AA82-4F9C1AB4C629}" presName="Name9" presStyleLbl="parChTrans1D2" presStyleIdx="2" presStyleCnt="3"/>
      <dgm:spPr/>
      <dgm:t>
        <a:bodyPr/>
        <a:lstStyle/>
        <a:p>
          <a:endParaRPr lang="ru-RU"/>
        </a:p>
      </dgm:t>
    </dgm:pt>
    <dgm:pt modelId="{E8FC8EF0-0C25-4110-BE49-2CB40658D215}" type="pres">
      <dgm:prSet presAssocID="{63C21E37-9158-42F4-AA82-4F9C1AB4C629}" presName="connTx" presStyleLbl="parChTrans1D2" presStyleIdx="2" presStyleCnt="3"/>
      <dgm:spPr/>
      <dgm:t>
        <a:bodyPr/>
        <a:lstStyle/>
        <a:p>
          <a:endParaRPr lang="ru-RU"/>
        </a:p>
      </dgm:t>
    </dgm:pt>
    <dgm:pt modelId="{0B129FD0-9F49-40DB-9BA1-7DDA3CD4CDF4}" type="pres">
      <dgm:prSet presAssocID="{7013029E-2F5F-4649-BE72-F09BE2FAD55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61DA567-A40E-4712-98DF-D408988E0391}" type="presOf" srcId="{37DBD8C2-BDCF-4C0C-9BD5-7F0D6C02E28B}" destId="{3093A3FD-C80F-4185-A82C-B8D1C0A754F4}" srcOrd="0" destOrd="0" presId="urn:microsoft.com/office/officeart/2005/8/layout/radial1"/>
    <dgm:cxn modelId="{8F1F81BD-006E-4841-9C02-F1B78A8310EE}" type="presOf" srcId="{DA9282AC-9CFE-4526-966A-D15D330EBEB1}" destId="{636C5528-B56F-49EF-A310-BE4CFDCB0082}" srcOrd="0" destOrd="0" presId="urn:microsoft.com/office/officeart/2005/8/layout/radial1"/>
    <dgm:cxn modelId="{73E54801-631D-45A1-9CD9-C8804A5365CD}" type="presOf" srcId="{73A592F4-5334-4346-9951-A447E8758E19}" destId="{D705D78C-FC19-4DB8-A29F-12709BBA2EEF}" srcOrd="0" destOrd="0" presId="urn:microsoft.com/office/officeart/2005/8/layout/radial1"/>
    <dgm:cxn modelId="{727607BD-329A-4701-8469-6E1B9FE8FDA4}" srcId="{37DBD8C2-BDCF-4C0C-9BD5-7F0D6C02E28B}" destId="{7013029E-2F5F-4649-BE72-F09BE2FAD554}" srcOrd="2" destOrd="0" parTransId="{63C21E37-9158-42F4-AA82-4F9C1AB4C629}" sibTransId="{EB261ABD-BFA8-443E-811B-F01C037C6CB6}"/>
    <dgm:cxn modelId="{D6D47698-A029-4471-9660-62B1E7A0D677}" type="presOf" srcId="{7013029E-2F5F-4649-BE72-F09BE2FAD554}" destId="{0B129FD0-9F49-40DB-9BA1-7DDA3CD4CDF4}" srcOrd="0" destOrd="0" presId="urn:microsoft.com/office/officeart/2005/8/layout/radial1"/>
    <dgm:cxn modelId="{6F4EB8C3-4CC5-4BA2-A374-30C9A6455D74}" type="presOf" srcId="{BB21705D-2747-488F-9A4E-7B2BDCA69D6D}" destId="{0C5DF33F-D242-4412-AB18-5CB795AFD83C}" srcOrd="1" destOrd="0" presId="urn:microsoft.com/office/officeart/2005/8/layout/radial1"/>
    <dgm:cxn modelId="{B6687D26-B089-445F-81BF-592597B417B4}" type="presOf" srcId="{BB21705D-2747-488F-9A4E-7B2BDCA69D6D}" destId="{CF32E7E9-D3FD-4099-8972-7FB51F07897A}" srcOrd="0" destOrd="0" presId="urn:microsoft.com/office/officeart/2005/8/layout/radial1"/>
    <dgm:cxn modelId="{0E1341A2-2890-4A22-8E5E-91AE6243EA89}" type="presOf" srcId="{D303E76C-593A-470E-B041-1A5DA55F9F3C}" destId="{2814F85B-443C-4584-A612-1AD8DB2A2CAE}" srcOrd="0" destOrd="0" presId="urn:microsoft.com/office/officeart/2005/8/layout/radial1"/>
    <dgm:cxn modelId="{2A65A281-D5B2-4A8E-8ED1-159676BA6119}" srcId="{37DBD8C2-BDCF-4C0C-9BD5-7F0D6C02E28B}" destId="{DA9282AC-9CFE-4526-966A-D15D330EBEB1}" srcOrd="0" destOrd="0" parTransId="{BB21705D-2747-488F-9A4E-7B2BDCA69D6D}" sibTransId="{E9FDB8F1-6CB6-43E7-B6B7-DB04708099B9}"/>
    <dgm:cxn modelId="{D5693EC2-8904-4E60-85CD-0B6379D97544}" srcId="{D303E76C-593A-470E-B041-1A5DA55F9F3C}" destId="{37DBD8C2-BDCF-4C0C-9BD5-7F0D6C02E28B}" srcOrd="0" destOrd="0" parTransId="{CC9DD942-ED5D-4513-8544-310D8B8E5072}" sibTransId="{4A24F266-BFE3-42BB-8A45-FD192A474AB1}"/>
    <dgm:cxn modelId="{CBABE388-BD52-4E50-A9C6-3C9478783563}" type="presOf" srcId="{63C21E37-9158-42F4-AA82-4F9C1AB4C629}" destId="{F07692BE-2FB3-4867-A141-51DA5AEC536F}" srcOrd="0" destOrd="0" presId="urn:microsoft.com/office/officeart/2005/8/layout/radial1"/>
    <dgm:cxn modelId="{9EBFA687-DDF5-48E1-9F7A-E58371A4753E}" srcId="{37DBD8C2-BDCF-4C0C-9BD5-7F0D6C02E28B}" destId="{73A592F4-5334-4346-9951-A447E8758E19}" srcOrd="1" destOrd="0" parTransId="{82FCAF92-6C1D-40D0-8B14-F818C66AA676}" sibTransId="{49E26DB6-5662-4D29-92F7-927AD7A75E7D}"/>
    <dgm:cxn modelId="{818A4D7A-B40B-45F7-988A-391F2ADBDC11}" type="presOf" srcId="{63C21E37-9158-42F4-AA82-4F9C1AB4C629}" destId="{E8FC8EF0-0C25-4110-BE49-2CB40658D215}" srcOrd="1" destOrd="0" presId="urn:microsoft.com/office/officeart/2005/8/layout/radial1"/>
    <dgm:cxn modelId="{F022560E-8F43-468B-A3D8-69281C2E2AB3}" type="presOf" srcId="{82FCAF92-6C1D-40D0-8B14-F818C66AA676}" destId="{17152FAC-77AE-4B49-BB12-9DA9281E7A37}" srcOrd="1" destOrd="0" presId="urn:microsoft.com/office/officeart/2005/8/layout/radial1"/>
    <dgm:cxn modelId="{40FBD84E-EAC7-4B4E-A69F-081B5E67B5C1}" type="presOf" srcId="{82FCAF92-6C1D-40D0-8B14-F818C66AA676}" destId="{7881662F-C81E-4661-9C72-8EBE695A0789}" srcOrd="0" destOrd="0" presId="urn:microsoft.com/office/officeart/2005/8/layout/radial1"/>
    <dgm:cxn modelId="{74A2BEA7-8388-4B07-9720-B5E3395391BA}" type="presParOf" srcId="{2814F85B-443C-4584-A612-1AD8DB2A2CAE}" destId="{3093A3FD-C80F-4185-A82C-B8D1C0A754F4}" srcOrd="0" destOrd="0" presId="urn:microsoft.com/office/officeart/2005/8/layout/radial1"/>
    <dgm:cxn modelId="{84A6BF15-5A88-4508-BFCA-A5B11DB90CC9}" type="presParOf" srcId="{2814F85B-443C-4584-A612-1AD8DB2A2CAE}" destId="{CF32E7E9-D3FD-4099-8972-7FB51F07897A}" srcOrd="1" destOrd="0" presId="urn:microsoft.com/office/officeart/2005/8/layout/radial1"/>
    <dgm:cxn modelId="{E1A9D002-06CC-4970-A846-DBBFFA7B7B41}" type="presParOf" srcId="{CF32E7E9-D3FD-4099-8972-7FB51F07897A}" destId="{0C5DF33F-D242-4412-AB18-5CB795AFD83C}" srcOrd="0" destOrd="0" presId="urn:microsoft.com/office/officeart/2005/8/layout/radial1"/>
    <dgm:cxn modelId="{E307C1CE-4F5A-4A68-A343-71E41E97F8FA}" type="presParOf" srcId="{2814F85B-443C-4584-A612-1AD8DB2A2CAE}" destId="{636C5528-B56F-49EF-A310-BE4CFDCB0082}" srcOrd="2" destOrd="0" presId="urn:microsoft.com/office/officeart/2005/8/layout/radial1"/>
    <dgm:cxn modelId="{73DBA0DB-2366-49ED-AEF3-5002DCF75771}" type="presParOf" srcId="{2814F85B-443C-4584-A612-1AD8DB2A2CAE}" destId="{7881662F-C81E-4661-9C72-8EBE695A0789}" srcOrd="3" destOrd="0" presId="urn:microsoft.com/office/officeart/2005/8/layout/radial1"/>
    <dgm:cxn modelId="{CF74065D-04CA-4259-A230-67D06517EF5E}" type="presParOf" srcId="{7881662F-C81E-4661-9C72-8EBE695A0789}" destId="{17152FAC-77AE-4B49-BB12-9DA9281E7A37}" srcOrd="0" destOrd="0" presId="urn:microsoft.com/office/officeart/2005/8/layout/radial1"/>
    <dgm:cxn modelId="{F1E080CC-0D1F-48B1-94BC-1BE722734D97}" type="presParOf" srcId="{2814F85B-443C-4584-A612-1AD8DB2A2CAE}" destId="{D705D78C-FC19-4DB8-A29F-12709BBA2EEF}" srcOrd="4" destOrd="0" presId="urn:microsoft.com/office/officeart/2005/8/layout/radial1"/>
    <dgm:cxn modelId="{A0F7DD40-C390-4EEF-ABA3-4571F8074590}" type="presParOf" srcId="{2814F85B-443C-4584-A612-1AD8DB2A2CAE}" destId="{F07692BE-2FB3-4867-A141-51DA5AEC536F}" srcOrd="5" destOrd="0" presId="urn:microsoft.com/office/officeart/2005/8/layout/radial1"/>
    <dgm:cxn modelId="{4013F2E0-E905-462E-BC47-156B4D9DD241}" type="presParOf" srcId="{F07692BE-2FB3-4867-A141-51DA5AEC536F}" destId="{E8FC8EF0-0C25-4110-BE49-2CB40658D215}" srcOrd="0" destOrd="0" presId="urn:microsoft.com/office/officeart/2005/8/layout/radial1"/>
    <dgm:cxn modelId="{FA5FF613-ECF6-44B3-B195-6F2992D5990B}" type="presParOf" srcId="{2814F85B-443C-4584-A612-1AD8DB2A2CAE}" destId="{0B129FD0-9F49-40DB-9BA1-7DDA3CD4CDF4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1F0472-8D38-4D34-813E-A288D113C4BE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91F1B715-2EC7-4EB7-AC75-207C431C0829}">
      <dgm:prSet phldrT="[Текст]" custT="1"/>
      <dgm:spPr/>
      <dgm:t>
        <a:bodyPr/>
        <a:lstStyle/>
        <a:p>
          <a:endParaRPr lang="ru-RU" sz="1800" b="1" dirty="0" smtClean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DC87256-1810-42A9-9D09-B1DA6134FE2C}" type="parTrans" cxnId="{F3CD72C0-22D6-4EE8-A65A-575EBB3C4400}">
      <dgm:prSet/>
      <dgm:spPr/>
      <dgm:t>
        <a:bodyPr/>
        <a:lstStyle/>
        <a:p>
          <a:endParaRPr lang="ru-RU"/>
        </a:p>
      </dgm:t>
    </dgm:pt>
    <dgm:pt modelId="{9C975B1D-B4CC-4251-ACEF-7D6FCEAFA441}" type="sibTrans" cxnId="{F3CD72C0-22D6-4EE8-A65A-575EBB3C4400}">
      <dgm:prSet/>
      <dgm:spPr/>
      <dgm:t>
        <a:bodyPr/>
        <a:lstStyle/>
        <a:p>
          <a:endParaRPr lang="ru-RU"/>
        </a:p>
      </dgm:t>
    </dgm:pt>
    <dgm:pt modelId="{060152AE-E2EC-474F-9E36-5C5475AFAB16}">
      <dgm:prSet phldrT="[Текст]" custT="1"/>
      <dgm:spPr/>
      <dgm:t>
        <a:bodyPr/>
        <a:lstStyle/>
        <a:p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7F3D724-B1E7-4F50-9A62-711BBDAA3FFE}" type="parTrans" cxnId="{8FF9AF7A-E6C6-44D2-B4FD-54BE2F463E4A}">
      <dgm:prSet/>
      <dgm:spPr/>
      <dgm:t>
        <a:bodyPr/>
        <a:lstStyle/>
        <a:p>
          <a:endParaRPr lang="ru-RU"/>
        </a:p>
      </dgm:t>
    </dgm:pt>
    <dgm:pt modelId="{BC53788F-AE7F-43BF-96E8-11F57A29F40D}" type="sibTrans" cxnId="{8FF9AF7A-E6C6-44D2-B4FD-54BE2F463E4A}">
      <dgm:prSet/>
      <dgm:spPr/>
      <dgm:t>
        <a:bodyPr/>
        <a:lstStyle/>
        <a:p>
          <a:endParaRPr lang="ru-RU"/>
        </a:p>
      </dgm:t>
    </dgm:pt>
    <dgm:pt modelId="{3C454F9B-E755-40AF-B911-220CFCC1F9C9}">
      <dgm:prSet phldrT="[Текст]" custT="1"/>
      <dgm:spPr/>
      <dgm:t>
        <a:bodyPr/>
        <a:lstStyle/>
        <a:p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61FCE88-8C7D-4032-BB68-6D495104DB26}" type="parTrans" cxnId="{5FAB2208-84CF-4AF8-BECE-D7E55196076A}">
      <dgm:prSet/>
      <dgm:spPr/>
      <dgm:t>
        <a:bodyPr/>
        <a:lstStyle/>
        <a:p>
          <a:endParaRPr lang="ru-RU"/>
        </a:p>
      </dgm:t>
    </dgm:pt>
    <dgm:pt modelId="{8FA85C30-0A0A-48EC-BEE0-A204005DB9EF}" type="sibTrans" cxnId="{5FAB2208-84CF-4AF8-BECE-D7E55196076A}">
      <dgm:prSet/>
      <dgm:spPr/>
      <dgm:t>
        <a:bodyPr/>
        <a:lstStyle/>
        <a:p>
          <a:endParaRPr lang="ru-RU"/>
        </a:p>
      </dgm:t>
    </dgm:pt>
    <dgm:pt modelId="{97340480-CA4A-4D2F-A94D-C7B439603DD4}" type="pres">
      <dgm:prSet presAssocID="{7E1F0472-8D38-4D34-813E-A288D113C4BE}" presName="arrowDiagram" presStyleCnt="0">
        <dgm:presLayoutVars>
          <dgm:chMax val="5"/>
          <dgm:dir/>
          <dgm:resizeHandles val="exact"/>
        </dgm:presLayoutVars>
      </dgm:prSet>
      <dgm:spPr/>
    </dgm:pt>
    <dgm:pt modelId="{4FC70758-8730-431E-9E82-6FBC0260501B}" type="pres">
      <dgm:prSet presAssocID="{7E1F0472-8D38-4D34-813E-A288D113C4BE}" presName="arrow" presStyleLbl="bgShp" presStyleIdx="0" presStyleCnt="1" custLinFactNeighborX="-4329" custLinFactNeighborY="3354"/>
      <dgm:spPr/>
    </dgm:pt>
    <dgm:pt modelId="{3A23C017-5DDE-4CC4-9270-A6F8FCDAE4E4}" type="pres">
      <dgm:prSet presAssocID="{7E1F0472-8D38-4D34-813E-A288D113C4BE}" presName="arrowDiagram3" presStyleCnt="0"/>
      <dgm:spPr/>
    </dgm:pt>
    <dgm:pt modelId="{E9CBAE9E-2747-4AA9-8FB3-DD8ABC5726B9}" type="pres">
      <dgm:prSet presAssocID="{91F1B715-2EC7-4EB7-AC75-207C431C0829}" presName="bullet3a" presStyleLbl="node1" presStyleIdx="0" presStyleCnt="3" custScaleX="275287" custScaleY="291063" custLinFactX="407480" custLinFactY="-300000" custLinFactNeighborX="500000" custLinFactNeighborY="-331102"/>
      <dgm:spPr/>
    </dgm:pt>
    <dgm:pt modelId="{D6C51FF3-1640-43D6-80C1-437A9FC770D3}" type="pres">
      <dgm:prSet presAssocID="{91F1B715-2EC7-4EB7-AC75-207C431C0829}" presName="textBox3a" presStyleLbl="revTx" presStyleIdx="0" presStyleCnt="3" custLinFactNeighborX="-41406" custLinFactNeighborY="203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C8CCA3-4DDA-4351-A056-111AF6601991}" type="pres">
      <dgm:prSet presAssocID="{060152AE-E2EC-474F-9E36-5C5475AFAB16}" presName="bullet3b" presStyleLbl="node1" presStyleIdx="1" presStyleCnt="3" custLinFactX="-300000" custLinFactY="200000" custLinFactNeighborX="-363810" custLinFactNeighborY="268587"/>
      <dgm:spPr/>
    </dgm:pt>
    <dgm:pt modelId="{D2313780-80D3-40C7-A338-8DD9BD7829FE}" type="pres">
      <dgm:prSet presAssocID="{060152AE-E2EC-474F-9E36-5C5475AFAB16}" presName="textBox3b" presStyleLbl="revTx" presStyleIdx="1" presStyleCnt="3" custScaleY="849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14C9B0-8AF3-4389-A957-B3696EB7B72E}" type="pres">
      <dgm:prSet presAssocID="{3C454F9B-E755-40AF-B911-220CFCC1F9C9}" presName="bullet3c" presStyleLbl="node1" presStyleIdx="2" presStyleCnt="3" custScaleX="124944" custScaleY="127000" custLinFactNeighborX="27381" custLinFactNeighborY="12540"/>
      <dgm:spPr/>
    </dgm:pt>
    <dgm:pt modelId="{7B6A2CE9-1093-46C8-A825-257A14563E3B}" type="pres">
      <dgm:prSet presAssocID="{3C454F9B-E755-40AF-B911-220CFCC1F9C9}" presName="textBox3c" presStyleLbl="revTx" presStyleIdx="2" presStyleCnt="3" custLinFactNeighborX="-2534" custLinFactNeighborY="1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AB2208-84CF-4AF8-BECE-D7E55196076A}" srcId="{7E1F0472-8D38-4D34-813E-A288D113C4BE}" destId="{3C454F9B-E755-40AF-B911-220CFCC1F9C9}" srcOrd="2" destOrd="0" parTransId="{F61FCE88-8C7D-4032-BB68-6D495104DB26}" sibTransId="{8FA85C30-0A0A-48EC-BEE0-A204005DB9EF}"/>
    <dgm:cxn modelId="{8FF9AF7A-E6C6-44D2-B4FD-54BE2F463E4A}" srcId="{7E1F0472-8D38-4D34-813E-A288D113C4BE}" destId="{060152AE-E2EC-474F-9E36-5C5475AFAB16}" srcOrd="1" destOrd="0" parTransId="{B7F3D724-B1E7-4F50-9A62-711BBDAA3FFE}" sibTransId="{BC53788F-AE7F-43BF-96E8-11F57A29F40D}"/>
    <dgm:cxn modelId="{482160C7-D066-40DC-9F82-E6D85E5B03C3}" type="presOf" srcId="{060152AE-E2EC-474F-9E36-5C5475AFAB16}" destId="{D2313780-80D3-40C7-A338-8DD9BD7829FE}" srcOrd="0" destOrd="0" presId="urn:microsoft.com/office/officeart/2005/8/layout/arrow2"/>
    <dgm:cxn modelId="{06D91A35-F41F-4344-8158-DEEF442AF439}" type="presOf" srcId="{3C454F9B-E755-40AF-B911-220CFCC1F9C9}" destId="{7B6A2CE9-1093-46C8-A825-257A14563E3B}" srcOrd="0" destOrd="0" presId="urn:microsoft.com/office/officeart/2005/8/layout/arrow2"/>
    <dgm:cxn modelId="{E8C24B99-2FFF-4E74-B69B-8381D121F475}" type="presOf" srcId="{91F1B715-2EC7-4EB7-AC75-207C431C0829}" destId="{D6C51FF3-1640-43D6-80C1-437A9FC770D3}" srcOrd="0" destOrd="0" presId="urn:microsoft.com/office/officeart/2005/8/layout/arrow2"/>
    <dgm:cxn modelId="{F3CD72C0-22D6-4EE8-A65A-575EBB3C4400}" srcId="{7E1F0472-8D38-4D34-813E-A288D113C4BE}" destId="{91F1B715-2EC7-4EB7-AC75-207C431C0829}" srcOrd="0" destOrd="0" parTransId="{2DC87256-1810-42A9-9D09-B1DA6134FE2C}" sibTransId="{9C975B1D-B4CC-4251-ACEF-7D6FCEAFA441}"/>
    <dgm:cxn modelId="{35F8599E-CF6F-4249-AF79-0A2B91D2BBA6}" type="presOf" srcId="{7E1F0472-8D38-4D34-813E-A288D113C4BE}" destId="{97340480-CA4A-4D2F-A94D-C7B439603DD4}" srcOrd="0" destOrd="0" presId="urn:microsoft.com/office/officeart/2005/8/layout/arrow2"/>
    <dgm:cxn modelId="{450100AE-2F6F-433F-94D1-FB68F4BFBBAB}" type="presParOf" srcId="{97340480-CA4A-4D2F-A94D-C7B439603DD4}" destId="{4FC70758-8730-431E-9E82-6FBC0260501B}" srcOrd="0" destOrd="0" presId="urn:microsoft.com/office/officeart/2005/8/layout/arrow2"/>
    <dgm:cxn modelId="{6C29FA0B-795A-42EA-9100-8E0C8FA912FE}" type="presParOf" srcId="{97340480-CA4A-4D2F-A94D-C7B439603DD4}" destId="{3A23C017-5DDE-4CC4-9270-A6F8FCDAE4E4}" srcOrd="1" destOrd="0" presId="urn:microsoft.com/office/officeart/2005/8/layout/arrow2"/>
    <dgm:cxn modelId="{B976A129-D87E-43B8-A3C2-F565DD1C1DD6}" type="presParOf" srcId="{3A23C017-5DDE-4CC4-9270-A6F8FCDAE4E4}" destId="{E9CBAE9E-2747-4AA9-8FB3-DD8ABC5726B9}" srcOrd="0" destOrd="0" presId="urn:microsoft.com/office/officeart/2005/8/layout/arrow2"/>
    <dgm:cxn modelId="{1F259291-1556-4608-83E0-5D8C81805440}" type="presParOf" srcId="{3A23C017-5DDE-4CC4-9270-A6F8FCDAE4E4}" destId="{D6C51FF3-1640-43D6-80C1-437A9FC770D3}" srcOrd="1" destOrd="0" presId="urn:microsoft.com/office/officeart/2005/8/layout/arrow2"/>
    <dgm:cxn modelId="{E3165551-2795-4D5E-A5B3-30EFDCAD01E2}" type="presParOf" srcId="{3A23C017-5DDE-4CC4-9270-A6F8FCDAE4E4}" destId="{6FC8CCA3-4DDA-4351-A056-111AF6601991}" srcOrd="2" destOrd="0" presId="urn:microsoft.com/office/officeart/2005/8/layout/arrow2"/>
    <dgm:cxn modelId="{C0A0E21E-1C1B-441B-AC85-0C31EF704843}" type="presParOf" srcId="{3A23C017-5DDE-4CC4-9270-A6F8FCDAE4E4}" destId="{D2313780-80D3-40C7-A338-8DD9BD7829FE}" srcOrd="3" destOrd="0" presId="urn:microsoft.com/office/officeart/2005/8/layout/arrow2"/>
    <dgm:cxn modelId="{ABBFDA1F-1886-45A4-B49D-2AC7B074D71D}" type="presParOf" srcId="{3A23C017-5DDE-4CC4-9270-A6F8FCDAE4E4}" destId="{C014C9B0-8AF3-4389-A957-B3696EB7B72E}" srcOrd="4" destOrd="0" presId="urn:microsoft.com/office/officeart/2005/8/layout/arrow2"/>
    <dgm:cxn modelId="{85FA6E67-E02A-4866-96E7-383AFF2BDCF6}" type="presParOf" srcId="{3A23C017-5DDE-4CC4-9270-A6F8FCDAE4E4}" destId="{7B6A2CE9-1093-46C8-A825-257A14563E3B}" srcOrd="5" destOrd="0" presId="urn:microsoft.com/office/officeart/2005/8/layout/arrow2"/>
  </dgm:cxnLst>
  <dgm:bg/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093A3FD-C80F-4185-A82C-B8D1C0A754F4}">
      <dsp:nvSpPr>
        <dsp:cNvPr id="0" name=""/>
        <dsp:cNvSpPr/>
      </dsp:nvSpPr>
      <dsp:spPr>
        <a:xfrm>
          <a:off x="1818214" y="2455580"/>
          <a:ext cx="1636673" cy="163667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3100" b="1" i="0" u="none" strike="noStrike" kern="1200" cap="none" normalizeH="0" baseline="0" dirty="0" smtClean="0">
              <a:ln/>
              <a:effectLst/>
              <a:latin typeface="Arial" charset="0"/>
            </a:rPr>
            <a:t>189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3100" b="1" i="0" u="none" strike="noStrike" kern="1200" cap="none" normalizeH="0" baseline="0" dirty="0" smtClean="0">
              <a:ln/>
              <a:effectLst/>
              <a:latin typeface="Arial" charset="0"/>
            </a:rPr>
            <a:t>детей</a:t>
          </a:r>
        </a:p>
      </dsp:txBody>
      <dsp:txXfrm>
        <a:off x="1818214" y="2455580"/>
        <a:ext cx="1636673" cy="1636673"/>
      </dsp:txXfrm>
    </dsp:sp>
    <dsp:sp modelId="{CF32E7E9-D3FD-4099-8972-7FB51F07897A}">
      <dsp:nvSpPr>
        <dsp:cNvPr id="0" name=""/>
        <dsp:cNvSpPr/>
      </dsp:nvSpPr>
      <dsp:spPr>
        <a:xfrm rot="16229690">
          <a:off x="2457270" y="2240004"/>
          <a:ext cx="375942" cy="55283"/>
        </a:xfrm>
        <a:custGeom>
          <a:avLst/>
          <a:gdLst/>
          <a:ahLst/>
          <a:cxnLst/>
          <a:rect l="0" t="0" r="0" b="0"/>
          <a:pathLst>
            <a:path>
              <a:moveTo>
                <a:pt x="0" y="27641"/>
              </a:moveTo>
              <a:lnTo>
                <a:pt x="375942" y="27641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229690">
        <a:off x="2635843" y="2258248"/>
        <a:ext cx="18797" cy="18797"/>
      </dsp:txXfrm>
    </dsp:sp>
    <dsp:sp modelId="{636C5528-B56F-49EF-A310-BE4CFDCB0082}">
      <dsp:nvSpPr>
        <dsp:cNvPr id="0" name=""/>
        <dsp:cNvSpPr/>
      </dsp:nvSpPr>
      <dsp:spPr>
        <a:xfrm>
          <a:off x="1835595" y="443039"/>
          <a:ext cx="1636673" cy="163667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3100" b="1" i="0" u="none" strike="noStrike" kern="1200" cap="none" normalizeH="0" baseline="0" dirty="0" smtClean="0">
              <a:ln/>
              <a:effectLst/>
              <a:latin typeface="Arial" charset="0"/>
            </a:rPr>
            <a:t>122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100" b="1" i="0" u="none" strike="noStrike" kern="1200" cap="none" normalizeH="0" baseline="0" dirty="0" smtClean="0">
              <a:ln/>
              <a:effectLst/>
              <a:latin typeface="Arial" charset="0"/>
            </a:rPr>
            <a:t>ребенка</a:t>
          </a:r>
        </a:p>
      </dsp:txBody>
      <dsp:txXfrm>
        <a:off x="1835595" y="443039"/>
        <a:ext cx="1636673" cy="1636673"/>
      </dsp:txXfrm>
    </dsp:sp>
    <dsp:sp modelId="{7881662F-C81E-4661-9C72-8EBE695A0789}">
      <dsp:nvSpPr>
        <dsp:cNvPr id="0" name=""/>
        <dsp:cNvSpPr/>
      </dsp:nvSpPr>
      <dsp:spPr>
        <a:xfrm rot="1454525">
          <a:off x="3364416" y="3667530"/>
          <a:ext cx="415263" cy="55283"/>
        </a:xfrm>
        <a:custGeom>
          <a:avLst/>
          <a:gdLst/>
          <a:ahLst/>
          <a:cxnLst/>
          <a:rect l="0" t="0" r="0" b="0"/>
          <a:pathLst>
            <a:path>
              <a:moveTo>
                <a:pt x="0" y="27641"/>
              </a:moveTo>
              <a:lnTo>
                <a:pt x="415263" y="27641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454525">
        <a:off x="3561666" y="3684790"/>
        <a:ext cx="20763" cy="20763"/>
      </dsp:txXfrm>
    </dsp:sp>
    <dsp:sp modelId="{D705D78C-FC19-4DB8-A29F-12709BBA2EEF}">
      <dsp:nvSpPr>
        <dsp:cNvPr id="0" name=""/>
        <dsp:cNvSpPr/>
      </dsp:nvSpPr>
      <dsp:spPr>
        <a:xfrm>
          <a:off x="3689209" y="3298091"/>
          <a:ext cx="1636673" cy="1636673"/>
        </a:xfrm>
        <a:prstGeom prst="ellipse">
          <a:avLst/>
        </a:prstGeom>
        <a:solidFill>
          <a:schemeClr val="accent2">
            <a:hueOff val="-10081594"/>
            <a:satOff val="4384"/>
            <a:lumOff val="1275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3100" b="1" i="0" u="none" strike="noStrike" kern="1200" cap="none" normalizeH="0" baseline="0" dirty="0" smtClean="0">
              <a:ln/>
              <a:effectLst/>
              <a:latin typeface="Arial" charset="0"/>
            </a:rPr>
            <a:t>55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3100" b="1" i="0" u="none" strike="noStrike" kern="1200" cap="none" normalizeH="0" baseline="0" dirty="0" smtClean="0">
              <a:ln/>
              <a:effectLst/>
              <a:latin typeface="Arial" charset="0"/>
            </a:rPr>
            <a:t>детей</a:t>
          </a:r>
        </a:p>
      </dsp:txBody>
      <dsp:txXfrm>
        <a:off x="3689209" y="3298091"/>
        <a:ext cx="1636673" cy="1636673"/>
      </dsp:txXfrm>
    </dsp:sp>
    <dsp:sp modelId="{F07692BE-2FB3-4867-A141-51DA5AEC536F}">
      <dsp:nvSpPr>
        <dsp:cNvPr id="0" name=""/>
        <dsp:cNvSpPr/>
      </dsp:nvSpPr>
      <dsp:spPr>
        <a:xfrm rot="9306085">
          <a:off x="1546737" y="3667530"/>
          <a:ext cx="364475" cy="55283"/>
        </a:xfrm>
        <a:custGeom>
          <a:avLst/>
          <a:gdLst/>
          <a:ahLst/>
          <a:cxnLst/>
          <a:rect l="0" t="0" r="0" b="0"/>
          <a:pathLst>
            <a:path>
              <a:moveTo>
                <a:pt x="0" y="27641"/>
              </a:moveTo>
              <a:lnTo>
                <a:pt x="364475" y="27641"/>
              </a:lnTo>
            </a:path>
          </a:pathLst>
        </a:custGeom>
        <a:noFill/>
        <a:ln w="55000" cap="flat" cmpd="thickThin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9306085">
        <a:off x="1719863" y="3686060"/>
        <a:ext cx="18223" cy="18223"/>
      </dsp:txXfrm>
    </dsp:sp>
    <dsp:sp modelId="{0B129FD0-9F49-40DB-9BA1-7DDA3CD4CDF4}">
      <dsp:nvSpPr>
        <dsp:cNvPr id="0" name=""/>
        <dsp:cNvSpPr/>
      </dsp:nvSpPr>
      <dsp:spPr>
        <a:xfrm>
          <a:off x="3063" y="3298091"/>
          <a:ext cx="1636673" cy="1636673"/>
        </a:xfrm>
        <a:prstGeom prst="ellipse">
          <a:avLst/>
        </a:prstGeom>
        <a:solidFill>
          <a:schemeClr val="accent2">
            <a:hueOff val="-20163188"/>
            <a:satOff val="8769"/>
            <a:lumOff val="255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3100" b="1" i="0" u="none" strike="noStrike" kern="1200" cap="none" normalizeH="0" baseline="0" dirty="0" smtClean="0">
              <a:ln/>
              <a:effectLst/>
              <a:latin typeface="Arial" charset="0"/>
            </a:rPr>
            <a:t>12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3100" b="1" i="0" u="none" strike="noStrike" kern="1200" cap="none" normalizeH="0" baseline="0" dirty="0" smtClean="0">
              <a:ln/>
              <a:effectLst/>
              <a:latin typeface="Arial" charset="0"/>
            </a:rPr>
            <a:t>детей</a:t>
          </a:r>
        </a:p>
      </dsp:txBody>
      <dsp:txXfrm>
        <a:off x="3063" y="3298091"/>
        <a:ext cx="1636673" cy="163667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FC70758-8730-431E-9E82-6FBC0260501B}">
      <dsp:nvSpPr>
        <dsp:cNvPr id="0" name=""/>
        <dsp:cNvSpPr/>
      </dsp:nvSpPr>
      <dsp:spPr>
        <a:xfrm>
          <a:off x="0" y="0"/>
          <a:ext cx="8919265" cy="557454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CBAE9E-2747-4AA9-8FB3-DD8ABC5726B9}">
      <dsp:nvSpPr>
        <dsp:cNvPr id="0" name=""/>
        <dsp:cNvSpPr/>
      </dsp:nvSpPr>
      <dsp:spPr>
        <a:xfrm>
          <a:off x="3236586" y="2162478"/>
          <a:ext cx="638393" cy="6749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C51FF3-1640-43D6-80C1-437A9FC770D3}">
      <dsp:nvSpPr>
        <dsp:cNvPr id="0" name=""/>
        <dsp:cNvSpPr/>
      </dsp:nvSpPr>
      <dsp:spPr>
        <a:xfrm>
          <a:off x="590833" y="3963498"/>
          <a:ext cx="2078188" cy="16110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879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 smtClean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90833" y="3963498"/>
        <a:ext cx="2078188" cy="1611042"/>
      </dsp:txXfrm>
    </dsp:sp>
    <dsp:sp modelId="{6FC8CCA3-4DDA-4351-A056-111AF6601991}">
      <dsp:nvSpPr>
        <dsp:cNvPr id="0" name=""/>
        <dsp:cNvSpPr/>
      </dsp:nvSpPr>
      <dsp:spPr>
        <a:xfrm>
          <a:off x="599621" y="4296730"/>
          <a:ext cx="419205" cy="4192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313780-80D3-40C7-A338-8DD9BD7829FE}">
      <dsp:nvSpPr>
        <dsp:cNvPr id="0" name=""/>
        <dsp:cNvSpPr/>
      </dsp:nvSpPr>
      <dsp:spPr>
        <a:xfrm>
          <a:off x="3591952" y="2769811"/>
          <a:ext cx="2140623" cy="25769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128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591952" y="2769811"/>
        <a:ext cx="2140623" cy="2576909"/>
      </dsp:txXfrm>
    </dsp:sp>
    <dsp:sp modelId="{C014C9B0-8AF3-4389-A957-B3696EB7B72E}">
      <dsp:nvSpPr>
        <dsp:cNvPr id="0" name=""/>
        <dsp:cNvSpPr/>
      </dsp:nvSpPr>
      <dsp:spPr>
        <a:xfrm>
          <a:off x="5930501" y="1404793"/>
          <a:ext cx="724365" cy="7362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6A2CE9-1093-46C8-A825-257A14563E3B}">
      <dsp:nvSpPr>
        <dsp:cNvPr id="0" name=""/>
        <dsp:cNvSpPr/>
      </dsp:nvSpPr>
      <dsp:spPr>
        <a:xfrm>
          <a:off x="6079699" y="1700235"/>
          <a:ext cx="2140623" cy="38743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7199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6079699" y="1700235"/>
        <a:ext cx="2140623" cy="38743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0.03713</cdr:x>
      <cdr:y>0.26172</cdr:y>
    </cdr:from>
    <cdr:to>
      <cdr:x>0.13593</cdr:x>
      <cdr:y>0.35973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10153" y="1153723"/>
          <a:ext cx="825220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2000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3DD5884-84D9-4522-928B-3AD34A8D41C3}" type="datetimeFigureOut">
              <a:rPr lang="ru-RU" altLang="ru-RU"/>
              <a:pPr>
                <a:defRPr/>
              </a:pPr>
              <a:t>04.03.2016</a:t>
            </a:fld>
            <a:endParaRPr lang="ru-RU" altLang="ru-RU"/>
          </a:p>
        </p:txBody>
      </p:sp>
      <p:sp>
        <p:nvSpPr>
          <p:cNvPr id="186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86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B013D9A-D376-4FB0-9092-44674568514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8508617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AD1476C-E7F8-44A1-85E8-495ED7D20A4D}" type="datetimeFigureOut">
              <a:rPr lang="ru-RU" altLang="ru-RU"/>
              <a:pPr>
                <a:defRPr/>
              </a:pPr>
              <a:t>04.03.2016</a:t>
            </a:fld>
            <a:endParaRPr lang="ru-RU" altLang="ru-RU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53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 smtClean="0"/>
              <a:t>Образец текста</a:t>
            </a:r>
          </a:p>
          <a:p>
            <a:pPr lvl="1"/>
            <a:r>
              <a:rPr lang="ru-RU" altLang="ru-RU" noProof="0" smtClean="0"/>
              <a:t>Второй уровень</a:t>
            </a:r>
          </a:p>
          <a:p>
            <a:pPr lvl="2"/>
            <a:r>
              <a:rPr lang="ru-RU" altLang="ru-RU" noProof="0" smtClean="0"/>
              <a:t>Третий уровень</a:t>
            </a:r>
          </a:p>
          <a:p>
            <a:pPr lvl="3"/>
            <a:r>
              <a:rPr lang="ru-RU" altLang="ru-RU" noProof="0" smtClean="0"/>
              <a:t>Четвертый уровень</a:t>
            </a:r>
          </a:p>
          <a:p>
            <a:pPr lvl="4"/>
            <a:r>
              <a:rPr lang="ru-RU" altLang="ru-RU" noProof="0" smtClean="0"/>
              <a:t>Пятый уровень</a:t>
            </a:r>
          </a:p>
        </p:txBody>
      </p:sp>
      <p:sp>
        <p:nvSpPr>
          <p:cNvPr id="1853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853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66B359E-417B-4532-9D1E-02D818011E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8496520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2444842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2677037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5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fld id="{F7CDBBA1-FBB7-4DAE-ADF1-82E643280D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fld id="{61D7924A-CAD9-41CA-8B44-CA8188394A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fld id="{C1915117-BBF7-4FE2-980D-03BCDE815C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6172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14D3D-1BE3-469E-A99D-41702D809F9D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>
                <a:solidFill>
                  <a:srgbClr val="FFFFFF"/>
                </a:solidFill>
              </a:rPr>
              <a:t>www.themegallery.com</a:t>
            </a:r>
          </a:p>
        </p:txBody>
      </p:sp>
    </p:spTree>
    <p:extLst>
      <p:ext uri="{BB962C8B-B14F-4D97-AF65-F5344CB8AC3E}">
        <p14:creationId xmlns="" xmlns:p14="http://schemas.microsoft.com/office/powerpoint/2010/main" val="16844536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7932E68-3F28-4545-B5E7-246E0508638D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B874453-C29A-48F2-9395-C1F324342B26}" type="datetime1">
              <a:rPr lang="ru-RU" altLang="ru-RU"/>
              <a:pPr/>
              <a:t>04.03.2016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6427959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fld id="{F7CDBBA1-FBB7-4DAE-ADF1-82E643280D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3079217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fld id="{3690401C-D740-4C4A-BAA6-B82A5E68F6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6753750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fld id="{A2294418-6D03-45B3-87C7-254361669B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5026882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fld id="{4C4760D5-E041-4AEE-B870-38CF9F3847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6804574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fld id="{3ED958BB-3056-4BB3-A2C5-1A648A55553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9207066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fld id="{8AB59F67-B073-4ECD-99D2-CACB3FEB2B5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9320898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fld id="{3690401C-D740-4C4A-BAA6-B82A5E68F6F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fld id="{4EA2C59E-EFE4-4ECD-950F-FD9EAB5767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6418851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fld id="{EB877A24-4D2F-4FC7-9240-76CD59E8066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1561003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fld id="{A46D32BF-EE3E-4D9F-90D9-CCC0E0D365D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6953538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fld id="{61D7924A-CAD9-41CA-8B44-CA8188394A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2903655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fld id="{C1915117-BBF7-4FE2-980D-03BCDE815C8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7832246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6172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14D3D-1BE3-469E-A99D-41702D809F9D}" type="slidenum">
              <a:rPr lang="en-US" alt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ru-RU">
              <a:solidFill>
                <a:srgbClr val="000000"/>
              </a:solidFill>
            </a:endParaRPr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ru-RU">
                <a:solidFill>
                  <a:srgbClr val="FFFFFF"/>
                </a:solidFill>
              </a:rPr>
              <a:t>www.themegallery.com</a:t>
            </a:r>
          </a:p>
        </p:txBody>
      </p:sp>
    </p:spTree>
    <p:extLst>
      <p:ext uri="{BB962C8B-B14F-4D97-AF65-F5344CB8AC3E}">
        <p14:creationId xmlns="" xmlns:p14="http://schemas.microsoft.com/office/powerpoint/2010/main" val="27564625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fld id="{A2294418-6D03-45B3-87C7-254361669B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fld id="{4C4760D5-E041-4AEE-B870-38CF9F3847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fld id="{3ED958BB-3056-4BB3-A2C5-1A648A55553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fld id="{8AB59F67-B073-4ECD-99D2-CACB3FEB2B5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fld id="{4EA2C59E-EFE4-4ECD-950F-FD9EAB5767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fld id="{EB877A24-4D2F-4FC7-9240-76CD59E8066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</a:defRPr>
            </a:lvl1pPr>
            <a:extLst/>
          </a:lstStyle>
          <a:p>
            <a:pPr>
              <a:defRPr/>
            </a:pPr>
            <a:fld id="{A46D32BF-EE3E-4D9F-90D9-CCC0E0D365D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6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 alt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F0CA90C-A63A-4F24-A916-07B8F7795F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6" r:id="rId1"/>
    <p:sldLayoutId id="2147484117" r:id="rId2"/>
    <p:sldLayoutId id="2147484118" r:id="rId3"/>
    <p:sldLayoutId id="2147484119" r:id="rId4"/>
    <p:sldLayoutId id="2147484120" r:id="rId5"/>
    <p:sldLayoutId id="2147484121" r:id="rId6"/>
    <p:sldLayoutId id="2147484122" r:id="rId7"/>
    <p:sldLayoutId id="2147484123" r:id="rId8"/>
    <p:sldLayoutId id="2147484124" r:id="rId9"/>
    <p:sldLayoutId id="2147484125" r:id="rId10"/>
    <p:sldLayoutId id="2147484126" r:id="rId11"/>
    <p:sldLayoutId id="2147484197" r:id="rId12"/>
    <p:sldLayoutId id="2147484235" r:id="rId13"/>
  </p:sldLayoutIdLst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6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 altLang="ru-RU">
              <a:solidFill>
                <a:prstClr val="black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F0CA90C-A63A-4F24-A916-07B8F7795FEF}" type="slidenum">
              <a:rPr lang="ru-RU" altLang="ru-RU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8053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3" r:id="rId1"/>
    <p:sldLayoutId id="2147484224" r:id="rId2"/>
    <p:sldLayoutId id="2147484225" r:id="rId3"/>
    <p:sldLayoutId id="2147484226" r:id="rId4"/>
    <p:sldLayoutId id="2147484227" r:id="rId5"/>
    <p:sldLayoutId id="2147484228" r:id="rId6"/>
    <p:sldLayoutId id="2147484229" r:id="rId7"/>
    <p:sldLayoutId id="2147484230" r:id="rId8"/>
    <p:sldLayoutId id="2147484231" r:id="rId9"/>
    <p:sldLayoutId id="2147484232" r:id="rId10"/>
    <p:sldLayoutId id="2147484233" r:id="rId11"/>
    <p:sldLayoutId id="2147484234" r:id="rId12"/>
  </p:sldLayoutIdLst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4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356992"/>
            <a:ext cx="7772400" cy="1617593"/>
          </a:xfrm>
        </p:spPr>
        <p:txBody>
          <a:bodyPr/>
          <a:lstStyle/>
          <a:p>
            <a:pPr marR="0" eaLnBrk="1" hangingPunct="1">
              <a:lnSpc>
                <a:spcPct val="80000"/>
              </a:lnSpc>
            </a:pPr>
            <a:r>
              <a:rPr lang="ru-RU" sz="2400" i="1" dirty="0" err="1" smtClean="0">
                <a:latin typeface="Arial" charset="0"/>
                <a:cs typeface="Arial" charset="0"/>
              </a:rPr>
              <a:t>Волошиненко</a:t>
            </a:r>
            <a:r>
              <a:rPr lang="ru-RU" sz="2400" i="1" dirty="0" smtClean="0">
                <a:latin typeface="Arial" charset="0"/>
                <a:cs typeface="Arial" charset="0"/>
              </a:rPr>
              <a:t> Елена Андреевна,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2400" i="1" dirty="0" smtClean="0">
                <a:latin typeface="Arial" charset="0"/>
                <a:cs typeface="Arial" charset="0"/>
              </a:rPr>
              <a:t>методист учебно-методического отдела 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2400" i="1" dirty="0" smtClean="0">
                <a:latin typeface="Arial" charset="0"/>
                <a:cs typeface="Arial" charset="0"/>
              </a:rPr>
              <a:t>охраны детства и социальной работы 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2400" i="1" dirty="0" smtClean="0">
                <a:latin typeface="Arial" charset="0"/>
                <a:cs typeface="Arial" charset="0"/>
              </a:rPr>
              <a:t>Гомельского областного 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2400" i="1" dirty="0" smtClean="0">
                <a:latin typeface="Arial" charset="0"/>
                <a:cs typeface="Arial" charset="0"/>
              </a:rPr>
              <a:t>института развития образования </a:t>
            </a:r>
          </a:p>
          <a:p>
            <a:pPr marR="0" algn="just" eaLnBrk="1" hangingPunct="1">
              <a:lnSpc>
                <a:spcPct val="80000"/>
              </a:lnSpc>
              <a:buFont typeface="Arial" charset="0"/>
              <a:buNone/>
            </a:pPr>
            <a:endParaRPr lang="ru-RU" sz="24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891877"/>
            <a:ext cx="7920880" cy="18466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реализации права детей  </a:t>
            </a:r>
            <a:endParaRPr lang="ru-RU" sz="3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возрасте до 3-х лет </a:t>
            </a:r>
            <a:endParaRPr lang="ru-RU" sz="3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жизнь и воспитание в </a:t>
            </a:r>
            <a:r>
              <a:rPr lang="ru-RU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семье</a:t>
            </a:r>
            <a:endParaRPr lang="ru-RU" sz="3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82296"/>
            <a:ext cx="84969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Задачи: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– 	подбор семей для детей в возрасте от 0 до 3-х лет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	(с учетом наличия условий и состояния здоровья детей);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– 	обучение кандидатов в замещающие родители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	(с участием специалистов учреждений здравоохранения);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– 	проведение обучающих семинаров, тренингов;</a:t>
            </a:r>
            <a:endParaRPr lang="en-US" sz="2000" b="1" dirty="0" smtClean="0">
              <a:solidFill>
                <a:srgbClr val="002060"/>
              </a:solidFill>
            </a:endParaRPr>
          </a:p>
          <a:p>
            <a:r>
              <a:rPr lang="en-US" sz="2000" b="1" dirty="0" smtClean="0">
                <a:solidFill>
                  <a:srgbClr val="002060"/>
                </a:solidFill>
              </a:rPr>
              <a:t>      _     </a:t>
            </a:r>
            <a:r>
              <a:rPr lang="ru-RU" sz="2000" b="1" dirty="0" smtClean="0">
                <a:solidFill>
                  <a:srgbClr val="002060"/>
                </a:solidFill>
              </a:rPr>
              <a:t>разработка методических рекомендаций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7" name="Picture 4" descr="hand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22"/>
          <a:stretch>
            <a:fillRect/>
          </a:stretch>
        </p:blipFill>
        <p:spPr bwMode="auto">
          <a:xfrm>
            <a:off x="118021" y="138584"/>
            <a:ext cx="1491135" cy="11686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579886" y="188640"/>
            <a:ext cx="7384602" cy="1131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2400" b="1" dirty="0" smtClean="0">
                <a:solidFill>
                  <a:srgbClr val="1BACDF"/>
                </a:solidFill>
                <a:latin typeface="Arial" charset="0"/>
              </a:rPr>
              <a:t>Устройство в замещающие семьи детей-сирот в возрасте от 0 до 3-х лет </a:t>
            </a:r>
          </a:p>
          <a:p>
            <a:r>
              <a:rPr lang="ru-RU" altLang="ru-RU" sz="2400" b="1" dirty="0" smtClean="0">
                <a:solidFill>
                  <a:srgbClr val="1BACDF"/>
                </a:solidFill>
                <a:latin typeface="Arial" charset="0"/>
              </a:rPr>
              <a:t>(% от числа выявленных)</a:t>
            </a:r>
          </a:p>
        </p:txBody>
      </p:sp>
      <p:sp>
        <p:nvSpPr>
          <p:cNvPr id="9" name="AutoShape 52"/>
          <p:cNvSpPr>
            <a:spLocks noChangeArrowheads="1"/>
          </p:cNvSpPr>
          <p:nvPr/>
        </p:nvSpPr>
        <p:spPr bwMode="auto">
          <a:xfrm>
            <a:off x="1632982" y="2388777"/>
            <a:ext cx="864617" cy="1042988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800" b="1" dirty="0" smtClean="0">
                <a:solidFill>
                  <a:srgbClr val="7030A0"/>
                </a:solidFill>
              </a:rPr>
              <a:t>83</a:t>
            </a:r>
            <a:endParaRPr lang="ru-RU" altLang="ru-RU" sz="2800" b="1" dirty="0">
              <a:solidFill>
                <a:srgbClr val="7030A0"/>
              </a:solidFill>
            </a:endParaRPr>
          </a:p>
        </p:txBody>
      </p:sp>
      <p:sp>
        <p:nvSpPr>
          <p:cNvPr id="10" name="AutoShape 52"/>
          <p:cNvSpPr>
            <a:spLocks noChangeArrowheads="1"/>
          </p:cNvSpPr>
          <p:nvPr/>
        </p:nvSpPr>
        <p:spPr bwMode="auto">
          <a:xfrm>
            <a:off x="3965988" y="2573632"/>
            <a:ext cx="861856" cy="823257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800" b="1" dirty="0" smtClean="0">
                <a:solidFill>
                  <a:srgbClr val="7030A0"/>
                </a:solidFill>
              </a:rPr>
              <a:t>63</a:t>
            </a:r>
            <a:endParaRPr lang="ru-RU" altLang="ru-RU" sz="2800" b="1" dirty="0">
              <a:solidFill>
                <a:srgbClr val="7030A0"/>
              </a:solidFill>
            </a:endParaRPr>
          </a:p>
        </p:txBody>
      </p:sp>
      <p:sp>
        <p:nvSpPr>
          <p:cNvPr id="11" name="AutoShape 52"/>
          <p:cNvSpPr>
            <a:spLocks noChangeArrowheads="1"/>
          </p:cNvSpPr>
          <p:nvPr/>
        </p:nvSpPr>
        <p:spPr bwMode="auto">
          <a:xfrm>
            <a:off x="6612863" y="2172926"/>
            <a:ext cx="918120" cy="1223963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800" b="1" dirty="0" smtClean="0">
                <a:solidFill>
                  <a:srgbClr val="7030A0"/>
                </a:solidFill>
              </a:rPr>
              <a:t>92</a:t>
            </a:r>
            <a:endParaRPr lang="ru-RU" altLang="ru-RU" sz="2800" b="1" dirty="0">
              <a:solidFill>
                <a:srgbClr val="7030A0"/>
              </a:solidFill>
            </a:endParaRPr>
          </a:p>
        </p:txBody>
      </p:sp>
      <p:sp>
        <p:nvSpPr>
          <p:cNvPr id="12" name="Text Box 59"/>
          <p:cNvSpPr txBox="1">
            <a:spLocks noChangeArrowheads="1"/>
          </p:cNvSpPr>
          <p:nvPr/>
        </p:nvSpPr>
        <p:spPr bwMode="auto">
          <a:xfrm>
            <a:off x="1547664" y="3583469"/>
            <a:ext cx="8707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 smtClean="0">
                <a:solidFill>
                  <a:srgbClr val="000000"/>
                </a:solidFill>
              </a:rPr>
              <a:t>2013</a:t>
            </a:r>
            <a:endParaRPr lang="ru-RU" altLang="ru-RU" sz="2400" b="1" dirty="0">
              <a:solidFill>
                <a:srgbClr val="000000"/>
              </a:solidFill>
            </a:endParaRPr>
          </a:p>
        </p:txBody>
      </p:sp>
      <p:sp>
        <p:nvSpPr>
          <p:cNvPr id="13" name="Text Box 59"/>
          <p:cNvSpPr txBox="1">
            <a:spLocks noChangeArrowheads="1"/>
          </p:cNvSpPr>
          <p:nvPr/>
        </p:nvSpPr>
        <p:spPr bwMode="auto">
          <a:xfrm>
            <a:off x="3885085" y="3573016"/>
            <a:ext cx="8707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 smtClean="0">
                <a:solidFill>
                  <a:srgbClr val="000000"/>
                </a:solidFill>
              </a:rPr>
              <a:t>2014</a:t>
            </a:r>
            <a:endParaRPr lang="ru-RU" altLang="ru-RU" sz="2400" b="1" dirty="0">
              <a:solidFill>
                <a:srgbClr val="000000"/>
              </a:solidFill>
            </a:endParaRPr>
          </a:p>
        </p:txBody>
      </p:sp>
      <p:sp>
        <p:nvSpPr>
          <p:cNvPr id="14" name="Text Box 59"/>
          <p:cNvSpPr txBox="1">
            <a:spLocks noChangeArrowheads="1"/>
          </p:cNvSpPr>
          <p:nvPr/>
        </p:nvSpPr>
        <p:spPr bwMode="auto">
          <a:xfrm>
            <a:off x="6516216" y="3543399"/>
            <a:ext cx="8707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 smtClean="0">
                <a:solidFill>
                  <a:srgbClr val="000000"/>
                </a:solidFill>
              </a:rPr>
              <a:t>2015</a:t>
            </a:r>
            <a:endParaRPr lang="ru-RU" altLang="ru-RU" sz="2400" b="1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76998" y="1959223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58%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30217" y="1772816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63%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61348" y="1484784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71%</a:t>
            </a:r>
            <a:endParaRPr lang="ru-RU" sz="2400" b="1" dirty="0">
              <a:solidFill>
                <a:srgbClr val="002060"/>
              </a:solidFill>
            </a:endParaRPr>
          </a:p>
        </p:txBody>
      </p:sp>
      <p:cxnSp>
        <p:nvCxnSpPr>
          <p:cNvPr id="18" name="Прямая со стрелкой 17"/>
          <p:cNvCxnSpPr>
            <a:stCxn id="15" idx="3"/>
            <a:endCxn id="16" idx="1"/>
          </p:cNvCxnSpPr>
          <p:nvPr/>
        </p:nvCxnSpPr>
        <p:spPr>
          <a:xfrm flipV="1">
            <a:off x="2578821" y="2003649"/>
            <a:ext cx="1551396" cy="186407"/>
          </a:xfrm>
          <a:prstGeom prst="straightConnector1">
            <a:avLst/>
          </a:prstGeom>
          <a:ln w="38100" cap="rnd">
            <a:solidFill>
              <a:srgbClr val="FF0000"/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16" idx="3"/>
            <a:endCxn id="17" idx="1"/>
          </p:cNvCxnSpPr>
          <p:nvPr/>
        </p:nvCxnSpPr>
        <p:spPr>
          <a:xfrm flipV="1">
            <a:off x="4932040" y="1715617"/>
            <a:ext cx="1829308" cy="288032"/>
          </a:xfrm>
          <a:prstGeom prst="straightConnector1">
            <a:avLst/>
          </a:prstGeom>
          <a:ln w="38100" cap="rnd">
            <a:solidFill>
              <a:srgbClr val="FF0000"/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034376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="" xmlns:p14="http://schemas.microsoft.com/office/powerpoint/2010/main" val="3388401437"/>
              </p:ext>
            </p:extLst>
          </p:nvPr>
        </p:nvGraphicFramePr>
        <p:xfrm>
          <a:off x="395536" y="2060848"/>
          <a:ext cx="8352928" cy="4408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81141" y="1556792"/>
            <a:ext cx="52881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</a:rPr>
              <a:t>4366</a:t>
            </a:r>
            <a:r>
              <a:rPr lang="ru-RU" sz="2000" b="1" i="1" dirty="0" smtClean="0">
                <a:solidFill>
                  <a:srgbClr val="0070C0"/>
                </a:solidFill>
              </a:rPr>
              <a:t> детей-сирот и детей, </a:t>
            </a:r>
          </a:p>
          <a:p>
            <a:pPr algn="ctr"/>
            <a:r>
              <a:rPr lang="ru-RU" sz="2000" b="1" i="1" dirty="0" smtClean="0">
                <a:solidFill>
                  <a:srgbClr val="0070C0"/>
                </a:solidFill>
              </a:rPr>
              <a:t>оставшихся без попечения родителей</a:t>
            </a:r>
            <a:endParaRPr lang="ru-RU" sz="2000" b="1" i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97393" y="5847655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3538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4284" y="2852936"/>
            <a:ext cx="699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480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15" name="Picture 4" descr="hand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22"/>
          <a:stretch>
            <a:fillRect/>
          </a:stretch>
        </p:blipFill>
        <p:spPr bwMode="auto">
          <a:xfrm>
            <a:off x="118021" y="138584"/>
            <a:ext cx="1491135" cy="11686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1609157" y="332805"/>
            <a:ext cx="7312594" cy="791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2600" b="1" dirty="0" smtClean="0">
                <a:solidFill>
                  <a:srgbClr val="1BACDF"/>
                </a:solidFill>
                <a:latin typeface="Arial" charset="0"/>
              </a:rPr>
              <a:t>Формы воспитания детей-сирот </a:t>
            </a:r>
          </a:p>
          <a:p>
            <a:r>
              <a:rPr lang="ru-RU" altLang="ru-RU" sz="2600" b="1" dirty="0" smtClean="0">
                <a:solidFill>
                  <a:srgbClr val="1BACDF"/>
                </a:solidFill>
                <a:latin typeface="Arial" charset="0"/>
              </a:rPr>
              <a:t>                    (2015 год)</a:t>
            </a: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475656" y="3314601"/>
            <a:ext cx="360040" cy="289661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4355976" y="5877272"/>
            <a:ext cx="504056" cy="155447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1006851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Diagram 6"/>
          <p:cNvGrpSpPr>
            <a:grpSpLocks/>
          </p:cNvGrpSpPr>
          <p:nvPr/>
        </p:nvGrpSpPr>
        <p:grpSpPr bwMode="auto">
          <a:xfrm>
            <a:off x="3635542" y="1340768"/>
            <a:ext cx="5411261" cy="5400600"/>
            <a:chOff x="3394" y="381"/>
            <a:chExt cx="5522" cy="3360"/>
          </a:xfrm>
        </p:grpSpPr>
        <p:graphicFrame>
          <p:nvGraphicFramePr>
            <p:cNvPr id="9" name="Схема 8"/>
            <p:cNvGraphicFramePr/>
            <p:nvPr>
              <p:extLst>
                <p:ext uri="{D42A27DB-BD31-4B8C-83A1-F6EECF244321}">
                  <p14:modId xmlns="" xmlns:p14="http://schemas.microsoft.com/office/powerpoint/2010/main" val="2318705511"/>
                </p:ext>
              </p:extLst>
            </p:nvPr>
          </p:nvGraphicFramePr>
          <p:xfrm>
            <a:off x="3394" y="381"/>
            <a:ext cx="5438" cy="313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" name="Text Box 22"/>
            <p:cNvSpPr txBox="1">
              <a:spLocks noChangeArrowheads="1"/>
            </p:cNvSpPr>
            <p:nvPr/>
          </p:nvSpPr>
          <p:spPr bwMode="auto">
            <a:xfrm>
              <a:off x="7280" y="2009"/>
              <a:ext cx="1636" cy="440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1" i="1" u="none" strike="noStrike" cap="none" normalizeH="0" baseline="0" dirty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" charset="0"/>
                </a:rPr>
                <a:t> </a:t>
              </a:r>
              <a:r>
                <a:rPr kumimoji="0" lang="ru-RU" altLang="ru-RU" sz="2000" b="1" i="1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</a:rPr>
                <a:t>Приемные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1" i="1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</a:rPr>
                <a:t> семьи</a:t>
              </a:r>
            </a:p>
          </p:txBody>
        </p:sp>
        <p:sp>
          <p:nvSpPr>
            <p:cNvPr id="4" name="Text Box 23"/>
            <p:cNvSpPr txBox="1">
              <a:spLocks noChangeArrowheads="1"/>
            </p:cNvSpPr>
            <p:nvPr/>
          </p:nvSpPr>
          <p:spPr bwMode="auto">
            <a:xfrm>
              <a:off x="4644" y="3301"/>
              <a:ext cx="2361" cy="440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1" i="1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latin typeface="Arial" charset="0"/>
                </a:rPr>
                <a:t>Детские дома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1" i="1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latin typeface="Arial" charset="0"/>
                </a:rPr>
                <a:t>семейного типа</a:t>
              </a:r>
            </a:p>
          </p:txBody>
        </p:sp>
        <p:sp>
          <p:nvSpPr>
            <p:cNvPr id="8" name="Text Box 21"/>
            <p:cNvSpPr txBox="1">
              <a:spLocks noChangeArrowheads="1"/>
            </p:cNvSpPr>
            <p:nvPr/>
          </p:nvSpPr>
          <p:spPr bwMode="auto">
            <a:xfrm>
              <a:off x="6670" y="515"/>
              <a:ext cx="1721" cy="440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chemeClr val="accent1">
                  <a:gamma/>
                  <a:shade val="60000"/>
                  <a:invGamma/>
                </a:schemeClr>
              </a:prst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1" i="1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</a:rPr>
                <a:t>Опекунские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1" i="1" u="none" strike="noStrike" cap="none" normalizeH="0" baseline="0" dirty="0" smtClean="0">
                  <a:ln>
                    <a:noFill/>
                  </a:ln>
                  <a:solidFill>
                    <a:schemeClr val="tx2"/>
                  </a:solidFill>
                  <a:effectLst/>
                  <a:latin typeface="Arial" charset="0"/>
                </a:rPr>
                <a:t> семьи</a:t>
              </a:r>
            </a:p>
          </p:txBody>
        </p:sp>
      </p:grp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1691680" y="188640"/>
            <a:ext cx="6889962" cy="115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2800" b="1" dirty="0" smtClean="0">
                <a:solidFill>
                  <a:srgbClr val="1BACDF"/>
                </a:solidFill>
                <a:latin typeface="Arial" charset="0"/>
              </a:rPr>
              <a:t>Семейные формы воспитания </a:t>
            </a:r>
          </a:p>
          <a:p>
            <a:r>
              <a:rPr lang="ru-RU" altLang="ru-RU" sz="2800" b="1" dirty="0" smtClean="0">
                <a:solidFill>
                  <a:srgbClr val="1BACDF"/>
                </a:solidFill>
                <a:latin typeface="Arial" charset="0"/>
              </a:rPr>
              <a:t>детей-сирот от 0 до 3-х лет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74594" y="1484784"/>
            <a:ext cx="3609405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Задачи:</a:t>
            </a:r>
          </a:p>
          <a:p>
            <a:endParaRPr lang="ru-RU" sz="2400" b="1" dirty="0"/>
          </a:p>
          <a:p>
            <a:r>
              <a:rPr lang="ru-RU" sz="2000" b="1" dirty="0" smtClean="0">
                <a:solidFill>
                  <a:srgbClr val="002060"/>
                </a:solidFill>
              </a:rPr>
              <a:t>– сопровождение семей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с участием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специалистов учреждений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здравоохранения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– использование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ресурсных комнат в СПЦ</a:t>
            </a:r>
          </a:p>
          <a:p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– использование развивающих игр,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пособий в </a:t>
            </a:r>
            <a:r>
              <a:rPr lang="ru-RU" sz="2000" b="1" dirty="0" err="1" smtClean="0">
                <a:solidFill>
                  <a:srgbClr val="002060"/>
                </a:solidFill>
              </a:rPr>
              <a:t>ЦКРОиР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4" name="Picture 4" descr="hand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22"/>
          <a:stretch>
            <a:fillRect/>
          </a:stretch>
        </p:blipFill>
        <p:spPr bwMode="auto">
          <a:xfrm>
            <a:off x="118021" y="138584"/>
            <a:ext cx="1491135" cy="11686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164887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2102072482"/>
              </p:ext>
            </p:extLst>
          </p:nvPr>
        </p:nvGraphicFramePr>
        <p:xfrm>
          <a:off x="0" y="989675"/>
          <a:ext cx="9324528" cy="55745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24579" y="4655569"/>
            <a:ext cx="182764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rgbClr val="39639D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2DA2BF">
                    <a:lumMod val="60000"/>
                    <a:lumOff val="40000"/>
                  </a:srgb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2013 </a:t>
            </a:r>
            <a:r>
              <a:rPr lang="ru-RU" sz="2400" b="1" cap="all" dirty="0" smtClean="0">
                <a:ln w="9000" cmpd="sng">
                  <a:solidFill>
                    <a:srgbClr val="39639D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2DA2BF">
                    <a:lumMod val="60000"/>
                    <a:lumOff val="40000"/>
                  </a:srgb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10419" y="3356992"/>
            <a:ext cx="184731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1600" b="1" cap="all" dirty="0">
              <a:ln w="9000" cmpd="sng">
                <a:solidFill>
                  <a:srgbClr val="39639D">
                    <a:shade val="50000"/>
                    <a:satMod val="120000"/>
                  </a:srgbClr>
                </a:solidFill>
                <a:prstDash val="solid"/>
              </a:ln>
              <a:solidFill>
                <a:srgbClr val="2DA2BF">
                  <a:lumMod val="60000"/>
                  <a:lumOff val="40000"/>
                </a:srgb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21778" y="2674482"/>
            <a:ext cx="194172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rgbClr val="39639D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2DA2BF">
                    <a:lumMod val="60000"/>
                    <a:lumOff val="40000"/>
                  </a:srgb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 2014 </a:t>
            </a:r>
            <a:r>
              <a:rPr lang="ru-RU" sz="2400" b="1" cap="all" dirty="0" smtClean="0">
                <a:ln w="9000" cmpd="sng">
                  <a:solidFill>
                    <a:srgbClr val="39639D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2DA2BF">
                    <a:lumMod val="60000"/>
                    <a:lumOff val="40000"/>
                  </a:srgb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г.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171" y="4562237"/>
            <a:ext cx="3388020" cy="200870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53128" y="1626766"/>
            <a:ext cx="2538752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300" i="1" dirty="0" smtClean="0"/>
              <a:t>Направлены </a:t>
            </a:r>
          </a:p>
          <a:p>
            <a:pPr algn="ctr"/>
            <a:r>
              <a:rPr lang="ru-RU" sz="2300" i="1" dirty="0" smtClean="0"/>
              <a:t>в интернатные учреждения</a:t>
            </a:r>
            <a:endParaRPr lang="ru-RU" sz="23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51478" y="3985900"/>
            <a:ext cx="19237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290389"/>
                </a:solidFill>
              </a:rPr>
              <a:t>101 </a:t>
            </a:r>
            <a:r>
              <a:rPr lang="ru-RU" sz="2000" b="1" dirty="0" smtClean="0">
                <a:solidFill>
                  <a:srgbClr val="290389"/>
                </a:solidFill>
              </a:rPr>
              <a:t>ребенок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63688" y="2905780"/>
            <a:ext cx="14123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290389"/>
                </a:solidFill>
              </a:rPr>
              <a:t>48 </a:t>
            </a:r>
            <a:r>
              <a:rPr lang="ru-RU" sz="2000" b="1" dirty="0" smtClean="0">
                <a:solidFill>
                  <a:srgbClr val="290389"/>
                </a:solidFill>
              </a:rPr>
              <a:t>детей</a:t>
            </a:r>
            <a:endParaRPr lang="ru-RU" sz="2000" b="1" dirty="0">
              <a:solidFill>
                <a:srgbClr val="290389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47876" y="5095898"/>
            <a:ext cx="215315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300" i="1" dirty="0" smtClean="0"/>
              <a:t>Из них </a:t>
            </a:r>
          </a:p>
          <a:p>
            <a:pPr algn="ctr"/>
            <a:r>
              <a:rPr lang="ru-RU" sz="2300" i="1" dirty="0" smtClean="0"/>
              <a:t>в дом ребенка</a:t>
            </a:r>
            <a:endParaRPr lang="ru-RU" sz="23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1153645" y="5203619"/>
            <a:ext cx="17922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61 </a:t>
            </a:r>
            <a:r>
              <a:rPr lang="ru-RU" sz="2000" b="1" dirty="0" smtClean="0">
                <a:solidFill>
                  <a:srgbClr val="FF0000"/>
                </a:solidFill>
              </a:rPr>
              <a:t>ребенок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87307" y="3852337"/>
            <a:ext cx="14813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37 </a:t>
            </a:r>
            <a:r>
              <a:rPr lang="ru-RU" sz="2000" b="1" dirty="0" smtClean="0">
                <a:solidFill>
                  <a:srgbClr val="FF0000"/>
                </a:solidFill>
              </a:rPr>
              <a:t>детей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1763688" y="215916"/>
            <a:ext cx="6910156" cy="88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2800" b="1" dirty="0" smtClean="0">
                <a:solidFill>
                  <a:srgbClr val="1BACDF"/>
                </a:solidFill>
                <a:latin typeface="Arial" charset="0"/>
              </a:rPr>
              <a:t>Устройство детей-сирот </a:t>
            </a:r>
          </a:p>
          <a:p>
            <a:r>
              <a:rPr lang="ru-RU" altLang="ru-RU" sz="2800" b="1" dirty="0" smtClean="0">
                <a:solidFill>
                  <a:srgbClr val="1BACDF"/>
                </a:solidFill>
                <a:latin typeface="Arial" charset="0"/>
              </a:rPr>
              <a:t>в интернатные учреждения</a:t>
            </a:r>
            <a:endParaRPr lang="ru-RU" altLang="ru-RU" sz="2800" dirty="0" smtClean="0">
              <a:solidFill>
                <a:srgbClr val="1BACDF"/>
              </a:solidFill>
              <a:latin typeface="Arial" charset="0"/>
            </a:endParaRPr>
          </a:p>
        </p:txBody>
      </p:sp>
      <p:sp>
        <p:nvSpPr>
          <p:cNvPr id="2" name="Скругленная прямоугольная выноска 1"/>
          <p:cNvSpPr/>
          <p:nvPr/>
        </p:nvSpPr>
        <p:spPr>
          <a:xfrm>
            <a:off x="3193018" y="4959501"/>
            <a:ext cx="2340532" cy="1073015"/>
          </a:xfrm>
          <a:prstGeom prst="wedgeRoundRectCallout">
            <a:avLst>
              <a:gd name="adj1" fmla="val 49982"/>
              <a:gd name="adj2" fmla="val -120778"/>
              <a:gd name="adj3" fmla="val 16667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1035347" y="1591778"/>
            <a:ext cx="2456533" cy="1261158"/>
          </a:xfrm>
          <a:prstGeom prst="wedgeRoundRectCallout">
            <a:avLst>
              <a:gd name="adj1" fmla="val 98866"/>
              <a:gd name="adj2" fmla="val -6259"/>
              <a:gd name="adj3" fmla="val 16667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158664" y="1844824"/>
            <a:ext cx="194172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rgbClr val="39639D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2DA2BF">
                    <a:lumMod val="60000"/>
                    <a:lumOff val="40000"/>
                  </a:srgb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 2015 </a:t>
            </a:r>
            <a:r>
              <a:rPr lang="ru-RU" sz="2400" b="1" cap="all" dirty="0" smtClean="0">
                <a:ln w="9000" cmpd="sng">
                  <a:solidFill>
                    <a:srgbClr val="39639D">
                      <a:shade val="50000"/>
                      <a:satMod val="120000"/>
                    </a:srgbClr>
                  </a:solidFill>
                  <a:prstDash val="solid"/>
                </a:ln>
                <a:solidFill>
                  <a:srgbClr val="2DA2BF">
                    <a:lumMod val="60000"/>
                    <a:lumOff val="40000"/>
                  </a:srgb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971017" y="3212976"/>
            <a:ext cx="14813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38 </a:t>
            </a:r>
            <a:r>
              <a:rPr lang="ru-RU" sz="2000" b="1" dirty="0" smtClean="0">
                <a:solidFill>
                  <a:srgbClr val="FF0000"/>
                </a:solidFill>
              </a:rPr>
              <a:t>детей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59826" y="1484784"/>
            <a:ext cx="17233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290389"/>
                </a:solidFill>
              </a:rPr>
              <a:t>61 </a:t>
            </a:r>
            <a:r>
              <a:rPr lang="ru-RU" sz="2000" b="1" dirty="0" smtClean="0">
                <a:solidFill>
                  <a:srgbClr val="290389"/>
                </a:solidFill>
              </a:rPr>
              <a:t>ребенок</a:t>
            </a:r>
            <a:endParaRPr lang="ru-RU" sz="2000" b="1" dirty="0">
              <a:solidFill>
                <a:srgbClr val="290389"/>
              </a:solidFill>
            </a:endParaRPr>
          </a:p>
        </p:txBody>
      </p:sp>
      <p:pic>
        <p:nvPicPr>
          <p:cNvPr id="22" name="Picture 4" descr="hand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22"/>
          <a:stretch>
            <a:fillRect/>
          </a:stretch>
        </p:blipFill>
        <p:spPr bwMode="auto">
          <a:xfrm>
            <a:off x="118021" y="138584"/>
            <a:ext cx="1491135" cy="11686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065496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and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22"/>
          <a:stretch>
            <a:fillRect/>
          </a:stretch>
        </p:blipFill>
        <p:spPr bwMode="auto">
          <a:xfrm>
            <a:off x="118021" y="138584"/>
            <a:ext cx="1491135" cy="11686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30800" y="1476962"/>
            <a:ext cx="8625951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>
                <a:solidFill>
                  <a:srgbClr val="FF0000"/>
                </a:solidFill>
              </a:rPr>
              <a:t>Подтверждение статуса ребенка:</a:t>
            </a:r>
          </a:p>
          <a:p>
            <a:endParaRPr lang="ru-RU" sz="2000" b="1" u="sng" dirty="0" smtClean="0"/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–  </a:t>
            </a:r>
            <a:r>
              <a:rPr lang="ru-RU" sz="2400" b="1" dirty="0" smtClean="0">
                <a:solidFill>
                  <a:srgbClr val="FF0000"/>
                </a:solidFill>
              </a:rPr>
              <a:t>(!)</a:t>
            </a:r>
            <a:r>
              <a:rPr lang="ru-RU" sz="2000" b="1" dirty="0" smtClean="0">
                <a:solidFill>
                  <a:srgbClr val="002060"/>
                </a:solidFill>
              </a:rPr>
              <a:t> решение РИК о предоставлении статуса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	на период временного отсутствия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	попечения родителей;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– 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(!)</a:t>
            </a:r>
            <a:r>
              <a:rPr lang="ru-RU" sz="2000" b="1" dirty="0" smtClean="0">
                <a:solidFill>
                  <a:srgbClr val="002060"/>
                </a:solidFill>
              </a:rPr>
              <a:t> заявление родителей о временном помещении ребенка;</a:t>
            </a:r>
          </a:p>
          <a:p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– </a:t>
            </a: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(!)</a:t>
            </a:r>
            <a:r>
              <a:rPr lang="ru-RU" sz="2000" b="1" dirty="0" smtClean="0">
                <a:solidFill>
                  <a:srgbClr val="002060"/>
                </a:solidFill>
              </a:rPr>
              <a:t> заявление родителей о согласии на усыновление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1691680" y="260648"/>
            <a:ext cx="7023724" cy="888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2800" b="1" dirty="0" smtClean="0">
                <a:solidFill>
                  <a:srgbClr val="1BACDF"/>
                </a:solidFill>
                <a:latin typeface="Arial" charset="0"/>
              </a:rPr>
              <a:t>Защита прав и законных интересов детей</a:t>
            </a:r>
            <a:endParaRPr lang="ru-RU" altLang="ru-RU" sz="2800" dirty="0" smtClean="0">
              <a:solidFill>
                <a:srgbClr val="1BACDF"/>
              </a:solidFill>
              <a:latin typeface="Arial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90029" y="4941168"/>
            <a:ext cx="8774459" cy="1329803"/>
          </a:xfrm>
          <a:prstGeom prst="roundRect">
            <a:avLst/>
          </a:prstGeom>
          <a:gradFill>
            <a:gsLst>
              <a:gs pos="100000">
                <a:srgbClr val="FFFF99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57 детей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устроено в биологические и замещающие семьи из дома ребенка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(</a:t>
            </a:r>
            <a:r>
              <a:rPr lang="en-US" sz="2000" b="1" dirty="0" smtClean="0">
                <a:solidFill>
                  <a:srgbClr val="002060"/>
                </a:solidFill>
              </a:rPr>
              <a:t>II</a:t>
            </a:r>
            <a:r>
              <a:rPr lang="ru-RU" sz="2000" b="1" dirty="0" smtClean="0">
                <a:solidFill>
                  <a:srgbClr val="002060"/>
                </a:solidFill>
              </a:rPr>
              <a:t>-е полугодие  2015 года)</a:t>
            </a:r>
          </a:p>
        </p:txBody>
      </p:sp>
    </p:spTree>
    <p:extLst>
      <p:ext uri="{BB962C8B-B14F-4D97-AF65-F5344CB8AC3E}">
        <p14:creationId xmlns="" xmlns:p14="http://schemas.microsoft.com/office/powerpoint/2010/main" val="6703952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and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22"/>
          <a:stretch>
            <a:fillRect/>
          </a:stretch>
        </p:blipFill>
        <p:spPr bwMode="auto">
          <a:xfrm>
            <a:off x="118021" y="138584"/>
            <a:ext cx="1491135" cy="11686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1484784"/>
            <a:ext cx="87849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1. Владение информацией о детях, направленных в Дом ребенка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2. Определение перспектив жизнеустройства детей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3. Своевременная подготовка документов, подтверждающих статус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4. Поиск и подготовка замещающих семей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5. Работа с биологическими родителями по месту жительства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6. Использование опыта воспитания детей раннего возраста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   в замещающих семьях </a:t>
            </a:r>
            <a:r>
              <a:rPr lang="ru-RU" sz="2000" dirty="0" err="1" smtClean="0">
                <a:solidFill>
                  <a:srgbClr val="002060"/>
                </a:solidFill>
              </a:rPr>
              <a:t>Житковичского</a:t>
            </a:r>
            <a:r>
              <a:rPr lang="ru-RU" sz="2000" dirty="0" smtClean="0">
                <a:solidFill>
                  <a:srgbClr val="002060"/>
                </a:solidFill>
              </a:rPr>
              <a:t>, Петриковского, </a:t>
            </a:r>
            <a:r>
              <a:rPr lang="ru-RU" sz="2000" dirty="0" err="1" smtClean="0">
                <a:solidFill>
                  <a:srgbClr val="002060"/>
                </a:solidFill>
              </a:rPr>
              <a:t>Добрушского</a:t>
            </a:r>
            <a:r>
              <a:rPr lang="ru-RU" sz="2000" dirty="0" smtClean="0">
                <a:solidFill>
                  <a:srgbClr val="002060"/>
                </a:solidFill>
              </a:rPr>
              <a:t>, 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    Гомельского, </a:t>
            </a:r>
            <a:r>
              <a:rPr lang="ru-RU" sz="2000" dirty="0" err="1" smtClean="0">
                <a:solidFill>
                  <a:srgbClr val="002060"/>
                </a:solidFill>
              </a:rPr>
              <a:t>Хойникского</a:t>
            </a:r>
            <a:r>
              <a:rPr lang="ru-RU" sz="2000" dirty="0" smtClean="0">
                <a:solidFill>
                  <a:srgbClr val="002060"/>
                </a:solidFill>
              </a:rPr>
              <a:t> районов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7. Реализация инновационного проекта на базе </a:t>
            </a:r>
            <a:r>
              <a:rPr lang="ru-RU" sz="2000" dirty="0" err="1" smtClean="0">
                <a:solidFill>
                  <a:srgbClr val="002060"/>
                </a:solidFill>
              </a:rPr>
              <a:t>Калинковичского</a:t>
            </a:r>
            <a:r>
              <a:rPr lang="ru-RU" sz="2000" dirty="0" smtClean="0">
                <a:solidFill>
                  <a:srgbClr val="002060"/>
                </a:solidFill>
              </a:rPr>
              <a:t> СПЦ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547664" y="65133"/>
            <a:ext cx="6840760" cy="1340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2400" b="1" dirty="0">
                <a:solidFill>
                  <a:srgbClr val="1BACDF"/>
                </a:solidFill>
                <a:latin typeface="Arial" charset="0"/>
              </a:rPr>
              <a:t>Результативность работы по возвращению детей </a:t>
            </a:r>
            <a:r>
              <a:rPr lang="ru-RU" altLang="ru-RU" sz="2400" b="1" dirty="0" smtClean="0">
                <a:solidFill>
                  <a:srgbClr val="1BACDF"/>
                </a:solidFill>
                <a:latin typeface="Arial" charset="0"/>
              </a:rPr>
              <a:t>в </a:t>
            </a:r>
            <a:r>
              <a:rPr lang="ru-RU" altLang="ru-RU" sz="2400" b="1" dirty="0">
                <a:solidFill>
                  <a:srgbClr val="1BACDF"/>
                </a:solidFill>
                <a:latin typeface="Arial" charset="0"/>
              </a:rPr>
              <a:t>биологические и устройству </a:t>
            </a:r>
            <a:endParaRPr lang="ru-RU" altLang="ru-RU" sz="2400" b="1" dirty="0" smtClean="0">
              <a:solidFill>
                <a:srgbClr val="1BACDF"/>
              </a:solidFill>
              <a:latin typeface="Arial" charset="0"/>
            </a:endParaRPr>
          </a:p>
          <a:p>
            <a:r>
              <a:rPr lang="ru-RU" altLang="ru-RU" sz="2400" b="1" dirty="0" smtClean="0">
                <a:solidFill>
                  <a:srgbClr val="1BACDF"/>
                </a:solidFill>
                <a:latin typeface="Arial" charset="0"/>
              </a:rPr>
              <a:t>в замещающие семьи</a:t>
            </a:r>
            <a:endParaRPr lang="ru-RU" altLang="ru-RU" sz="2400" b="1" dirty="0">
              <a:solidFill>
                <a:srgbClr val="1BACDF"/>
              </a:solidFill>
              <a:latin typeface="Arial" charset="0"/>
            </a:endParaRPr>
          </a:p>
        </p:txBody>
      </p:sp>
      <p:pic>
        <p:nvPicPr>
          <p:cNvPr id="9" name="Picture 2" descr="D:\DSCN3149.JPG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3" cstate="screen">
            <a:extLst/>
          </a:blip>
          <a:srcRect/>
          <a:stretch/>
        </p:blipFill>
        <p:spPr>
          <a:xfrm>
            <a:off x="4572000" y="4425880"/>
            <a:ext cx="2808312" cy="2315487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/>
        </p:spPr>
      </p:pic>
    </p:spTree>
    <p:extLst>
      <p:ext uri="{BB962C8B-B14F-4D97-AF65-F5344CB8AC3E}">
        <p14:creationId xmlns="" xmlns:p14="http://schemas.microsoft.com/office/powerpoint/2010/main" val="9070420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356992"/>
            <a:ext cx="7772400" cy="1617593"/>
          </a:xfrm>
        </p:spPr>
        <p:txBody>
          <a:bodyPr/>
          <a:lstStyle/>
          <a:p>
            <a:pPr marR="0" eaLnBrk="1" hangingPunct="1">
              <a:lnSpc>
                <a:spcPct val="80000"/>
              </a:lnSpc>
            </a:pPr>
            <a:r>
              <a:rPr lang="ru-RU" sz="2400" i="1" dirty="0" err="1" smtClean="0">
                <a:latin typeface="Arial" charset="0"/>
                <a:cs typeface="Arial" charset="0"/>
              </a:rPr>
              <a:t>Волошиненко</a:t>
            </a:r>
            <a:r>
              <a:rPr lang="ru-RU" sz="2400" i="1" dirty="0" smtClean="0">
                <a:latin typeface="Arial" charset="0"/>
                <a:cs typeface="Arial" charset="0"/>
              </a:rPr>
              <a:t> Елена Андреевна,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2400" i="1" dirty="0" smtClean="0">
                <a:latin typeface="Arial" charset="0"/>
                <a:cs typeface="Arial" charset="0"/>
              </a:rPr>
              <a:t>методист учебно-методического отдела 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2400" i="1" dirty="0" smtClean="0">
                <a:latin typeface="Arial" charset="0"/>
                <a:cs typeface="Arial" charset="0"/>
              </a:rPr>
              <a:t>охраны детства и социальной работы 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2400" i="1" dirty="0" smtClean="0">
                <a:latin typeface="Arial" charset="0"/>
                <a:cs typeface="Arial" charset="0"/>
              </a:rPr>
              <a:t>Гомельского областного 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2400" i="1" dirty="0" smtClean="0">
                <a:latin typeface="Arial" charset="0"/>
                <a:cs typeface="Arial" charset="0"/>
              </a:rPr>
              <a:t>института развития образования </a:t>
            </a:r>
          </a:p>
          <a:p>
            <a:pPr marR="0" algn="just" eaLnBrk="1" hangingPunct="1">
              <a:lnSpc>
                <a:spcPct val="80000"/>
              </a:lnSpc>
              <a:buFont typeface="Arial" charset="0"/>
              <a:buNone/>
            </a:pPr>
            <a:endParaRPr lang="ru-RU" sz="24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891877"/>
            <a:ext cx="7920880" cy="184665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реализации права детей  </a:t>
            </a:r>
            <a:endParaRPr lang="ru-RU" sz="3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возрасте до 3-х лет </a:t>
            </a:r>
            <a:endParaRPr lang="ru-RU" sz="3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3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жизнь и воспитание в </a:t>
            </a:r>
            <a:r>
              <a:rPr lang="ru-RU" sz="3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семье</a:t>
            </a:r>
            <a:endParaRPr lang="ru-RU" sz="3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61271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20688" y="836712"/>
            <a:ext cx="8229600" cy="746125"/>
          </a:xfrm>
        </p:spPr>
        <p:txBody>
          <a:bodyPr>
            <a:noAutofit/>
          </a:bodyPr>
          <a:lstStyle/>
          <a:p>
            <a:pPr algn="just" eaLnBrk="1" hangingPunct="1"/>
            <a:r>
              <a:rPr lang="ru-RU" altLang="ru-RU" sz="24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	Семья является естественной средой обитания ребенка. Воспитание детей в семье </a:t>
            </a:r>
            <a:br>
              <a:rPr lang="ru-RU" altLang="ru-RU" sz="24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4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охраняется и поощряется государством.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929190" y="2071678"/>
            <a:ext cx="4046586" cy="1214446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eaLnBrk="1" hangingPunct="1"/>
            <a:r>
              <a:rPr lang="ru-RU" altLang="ru-RU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Кодекс Республики Беларусь о браке и семье, ст.66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57364"/>
            <a:ext cx="4132464" cy="3011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714876" y="4429132"/>
            <a:ext cx="4214842" cy="1771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4786314" y="4500570"/>
            <a:ext cx="40005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Задача:</a:t>
            </a:r>
          </a:p>
          <a:p>
            <a:r>
              <a:rPr lang="ru-RU" sz="2400" dirty="0" smtClean="0"/>
              <a:t>профилактика семейного неблагополучия, социального сиротства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6076455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8512175" y="6280150"/>
            <a:ext cx="409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600" smtClean="0">
                <a:solidFill>
                  <a:srgbClr val="FFFFFF"/>
                </a:solidFill>
              </a:rPr>
              <a:t>13</a:t>
            </a:r>
          </a:p>
        </p:txBody>
      </p:sp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1753171" y="116781"/>
            <a:ext cx="7168579" cy="791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3200" b="1" dirty="0">
                <a:solidFill>
                  <a:srgbClr val="1BACDF"/>
                </a:solidFill>
                <a:latin typeface="Arial" charset="0"/>
              </a:rPr>
              <a:t>Динамика выявления </a:t>
            </a:r>
            <a:r>
              <a:rPr lang="ru-RU" altLang="ru-RU" sz="3200" b="1" dirty="0" smtClean="0">
                <a:solidFill>
                  <a:srgbClr val="1BACDF"/>
                </a:solidFill>
                <a:latin typeface="Arial" charset="0"/>
              </a:rPr>
              <a:t>детей-сирот</a:t>
            </a:r>
            <a:endParaRPr lang="ru-RU" altLang="ru-RU" sz="3200" dirty="0" smtClean="0">
              <a:solidFill>
                <a:srgbClr val="1BACDF"/>
              </a:solidFill>
              <a:latin typeface="Arial" charset="0"/>
            </a:endParaRPr>
          </a:p>
        </p:txBody>
      </p:sp>
      <p:pic>
        <p:nvPicPr>
          <p:cNvPr id="82948" name="Picture 4" descr="hand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22"/>
          <a:stretch>
            <a:fillRect/>
          </a:stretch>
        </p:blipFill>
        <p:spPr bwMode="auto">
          <a:xfrm>
            <a:off x="118021" y="138584"/>
            <a:ext cx="1491135" cy="11686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958" name="Text Box 14"/>
          <p:cNvSpPr txBox="1">
            <a:spLocks noChangeArrowheads="1"/>
          </p:cNvSpPr>
          <p:nvPr/>
        </p:nvSpPr>
        <p:spPr bwMode="auto">
          <a:xfrm>
            <a:off x="1979613" y="3141663"/>
            <a:ext cx="608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rgbClr val="FFFFFF"/>
                </a:solidFill>
              </a:rPr>
              <a:t>361</a:t>
            </a:r>
          </a:p>
        </p:txBody>
      </p:sp>
      <p:sp>
        <p:nvSpPr>
          <p:cNvPr id="82960" name="Text Box 16"/>
          <p:cNvSpPr txBox="1">
            <a:spLocks noChangeArrowheads="1"/>
          </p:cNvSpPr>
          <p:nvPr/>
        </p:nvSpPr>
        <p:spPr bwMode="auto">
          <a:xfrm>
            <a:off x="5290053" y="3933825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endParaRPr lang="ru-RU" altLang="ru-RU" sz="2000" b="1" dirty="0" smtClean="0">
              <a:solidFill>
                <a:srgbClr val="FFFFFF"/>
              </a:solidFill>
            </a:endParaRPr>
          </a:p>
        </p:txBody>
      </p:sp>
      <p:sp>
        <p:nvSpPr>
          <p:cNvPr id="14" name="AutoShape 52"/>
          <p:cNvSpPr>
            <a:spLocks noChangeArrowheads="1"/>
          </p:cNvSpPr>
          <p:nvPr/>
        </p:nvSpPr>
        <p:spPr bwMode="auto">
          <a:xfrm>
            <a:off x="1785919" y="1142984"/>
            <a:ext cx="1714511" cy="1928826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800" b="1" dirty="0" smtClean="0">
                <a:solidFill>
                  <a:srgbClr val="7030A0"/>
                </a:solidFill>
              </a:rPr>
              <a:t>551</a:t>
            </a:r>
            <a:endParaRPr lang="ru-RU" altLang="ru-RU" sz="2800" b="1" dirty="0">
              <a:solidFill>
                <a:srgbClr val="7030A0"/>
              </a:solidFill>
            </a:endParaRPr>
          </a:p>
        </p:txBody>
      </p:sp>
      <p:sp>
        <p:nvSpPr>
          <p:cNvPr id="15" name="AutoShape 52"/>
          <p:cNvSpPr>
            <a:spLocks noChangeArrowheads="1"/>
          </p:cNvSpPr>
          <p:nvPr/>
        </p:nvSpPr>
        <p:spPr bwMode="auto">
          <a:xfrm>
            <a:off x="4429125" y="1500175"/>
            <a:ext cx="1714511" cy="1571635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800" b="1" dirty="0" smtClean="0">
                <a:solidFill>
                  <a:srgbClr val="7030A0"/>
                </a:solidFill>
              </a:rPr>
              <a:t>463</a:t>
            </a:r>
            <a:endParaRPr lang="ru-RU" altLang="ru-RU" sz="2800" b="1" dirty="0">
              <a:solidFill>
                <a:srgbClr val="7030A0"/>
              </a:solidFill>
            </a:endParaRPr>
          </a:p>
        </p:txBody>
      </p:sp>
      <p:sp>
        <p:nvSpPr>
          <p:cNvPr id="16" name="AutoShape 52"/>
          <p:cNvSpPr>
            <a:spLocks noChangeArrowheads="1"/>
          </p:cNvSpPr>
          <p:nvPr/>
        </p:nvSpPr>
        <p:spPr bwMode="auto">
          <a:xfrm>
            <a:off x="7215206" y="1857364"/>
            <a:ext cx="1357322" cy="1071570"/>
          </a:xfrm>
          <a:prstGeom prst="cube">
            <a:avLst>
              <a:gd name="adj" fmla="val 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800" b="1" dirty="0" smtClean="0">
                <a:solidFill>
                  <a:srgbClr val="7030A0"/>
                </a:solidFill>
              </a:rPr>
              <a:t>590</a:t>
            </a:r>
            <a:endParaRPr lang="ru-RU" altLang="ru-RU" sz="2800" b="1" dirty="0">
              <a:solidFill>
                <a:srgbClr val="7030A0"/>
              </a:solidFill>
            </a:endParaRPr>
          </a:p>
        </p:txBody>
      </p:sp>
      <p:sp>
        <p:nvSpPr>
          <p:cNvPr id="17" name="Text Box 59"/>
          <p:cNvSpPr txBox="1">
            <a:spLocks noChangeArrowheads="1"/>
          </p:cNvSpPr>
          <p:nvPr/>
        </p:nvSpPr>
        <p:spPr bwMode="auto">
          <a:xfrm>
            <a:off x="2000232" y="3143249"/>
            <a:ext cx="150019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2400" b="1" dirty="0" smtClean="0">
                <a:solidFill>
                  <a:srgbClr val="000000"/>
                </a:solidFill>
              </a:rPr>
              <a:t>2013</a:t>
            </a:r>
            <a:endParaRPr lang="ru-RU" altLang="ru-RU" sz="2400" b="1" dirty="0">
              <a:solidFill>
                <a:srgbClr val="000000"/>
              </a:solidFill>
            </a:endParaRPr>
          </a:p>
        </p:txBody>
      </p:sp>
      <p:sp>
        <p:nvSpPr>
          <p:cNvPr id="18" name="Text Box 59"/>
          <p:cNvSpPr txBox="1">
            <a:spLocks noChangeArrowheads="1"/>
          </p:cNvSpPr>
          <p:nvPr/>
        </p:nvSpPr>
        <p:spPr bwMode="auto">
          <a:xfrm>
            <a:off x="4572000" y="3214686"/>
            <a:ext cx="19288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2400" b="1" dirty="0" smtClean="0">
                <a:solidFill>
                  <a:srgbClr val="000000"/>
                </a:solidFill>
              </a:rPr>
              <a:t>2014</a:t>
            </a:r>
            <a:endParaRPr lang="ru-RU" altLang="ru-RU" sz="2400" b="1" dirty="0">
              <a:solidFill>
                <a:srgbClr val="000000"/>
              </a:solidFill>
            </a:endParaRPr>
          </a:p>
        </p:txBody>
      </p:sp>
      <p:sp>
        <p:nvSpPr>
          <p:cNvPr id="19" name="Text Box 59"/>
          <p:cNvSpPr txBox="1">
            <a:spLocks noChangeArrowheads="1"/>
          </p:cNvSpPr>
          <p:nvPr/>
        </p:nvSpPr>
        <p:spPr bwMode="auto">
          <a:xfrm>
            <a:off x="7429520" y="3071810"/>
            <a:ext cx="114300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2400" b="1" dirty="0" smtClean="0">
                <a:solidFill>
                  <a:srgbClr val="000000"/>
                </a:solidFill>
              </a:rPr>
              <a:t>2015</a:t>
            </a:r>
            <a:endParaRPr lang="ru-RU" altLang="ru-RU" sz="2400" b="1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5072066" y="928670"/>
            <a:ext cx="843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</a:rPr>
              <a:t>- 88 </a:t>
            </a:r>
            <a:endParaRPr lang="ru-RU" sz="2400" b="1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0800000" flipV="1">
            <a:off x="7286644" y="1380452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+ 127</a:t>
            </a:r>
            <a:endParaRPr lang="ru-RU" sz="28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0034" y="4357694"/>
            <a:ext cx="8286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По состоянию на 01.01.2016 в Гомельской области 4 366 </a:t>
            </a:r>
          </a:p>
          <a:p>
            <a:pPr algn="ctr"/>
            <a:r>
              <a:rPr lang="ru-RU" sz="2000" dirty="0" smtClean="0"/>
              <a:t>детей-сирот и детей, оставшихся без попечения родителей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3785654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8512175" y="6280150"/>
            <a:ext cx="2968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600" smtClean="0">
                <a:solidFill>
                  <a:srgbClr val="FFFFFF"/>
                </a:solidFill>
              </a:rPr>
              <a:t>9</a:t>
            </a:r>
          </a:p>
        </p:txBody>
      </p:sp>
      <p:sp>
        <p:nvSpPr>
          <p:cNvPr id="79880" name="AutoShape 8"/>
          <p:cNvSpPr>
            <a:spLocks noChangeArrowheads="1"/>
          </p:cNvSpPr>
          <p:nvPr/>
        </p:nvSpPr>
        <p:spPr bwMode="auto">
          <a:xfrm>
            <a:off x="468313" y="1844675"/>
            <a:ext cx="3887787" cy="362126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ru-RU" altLang="ru-RU" smtClean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79881" name="Text Box 9"/>
          <p:cNvSpPr txBox="1">
            <a:spLocks noChangeArrowheads="1"/>
          </p:cNvSpPr>
          <p:nvPr/>
        </p:nvSpPr>
        <p:spPr bwMode="auto">
          <a:xfrm>
            <a:off x="466725" y="1772816"/>
            <a:ext cx="3744913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48627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endParaRPr lang="ru-RU" altLang="ru-RU" sz="2200" b="1" dirty="0" smtClean="0">
              <a:solidFill>
                <a:srgbClr val="333399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ru-RU" altLang="ru-RU" sz="2200" b="1" dirty="0" err="1" smtClean="0">
                <a:solidFill>
                  <a:srgbClr val="FF0000"/>
                </a:solidFill>
              </a:rPr>
              <a:t>Ветковский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, </a:t>
            </a:r>
          </a:p>
          <a:p>
            <a:pPr algn="ctr">
              <a:buFont typeface="Wingdings" pitchFamily="2" charset="2"/>
              <a:buNone/>
            </a:pPr>
            <a:r>
              <a:rPr lang="ru-RU" altLang="ru-RU" sz="2200" b="1" dirty="0" smtClean="0">
                <a:solidFill>
                  <a:srgbClr val="FF0000"/>
                </a:solidFill>
              </a:rPr>
              <a:t>Гомельский, </a:t>
            </a:r>
            <a:r>
              <a:rPr lang="ru-RU" altLang="ru-RU" sz="2200" b="1" dirty="0" err="1" smtClean="0">
                <a:solidFill>
                  <a:srgbClr val="FF0000"/>
                </a:solidFill>
              </a:rPr>
              <a:t>Ельский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, </a:t>
            </a:r>
          </a:p>
          <a:p>
            <a:pPr algn="ctr">
              <a:buFont typeface="Wingdings" pitchFamily="2" charset="2"/>
              <a:buNone/>
            </a:pPr>
            <a:r>
              <a:rPr lang="ru-RU" altLang="ru-RU" sz="2200" b="1" dirty="0" err="1" smtClean="0">
                <a:solidFill>
                  <a:srgbClr val="FF0000"/>
                </a:solidFill>
              </a:rPr>
              <a:t>Жлобинский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, </a:t>
            </a:r>
            <a:r>
              <a:rPr lang="ru-RU" altLang="ru-RU" sz="2200" b="1" dirty="0" err="1" smtClean="0">
                <a:solidFill>
                  <a:srgbClr val="FF0000"/>
                </a:solidFill>
              </a:rPr>
              <a:t>Лельчицкий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, </a:t>
            </a:r>
            <a:r>
              <a:rPr lang="ru-RU" altLang="ru-RU" sz="2200" b="1" dirty="0" err="1" smtClean="0">
                <a:solidFill>
                  <a:srgbClr val="FF0000"/>
                </a:solidFill>
              </a:rPr>
              <a:t>Лоевский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, </a:t>
            </a:r>
          </a:p>
          <a:p>
            <a:pPr algn="ctr">
              <a:buFont typeface="Wingdings" pitchFamily="2" charset="2"/>
              <a:buNone/>
            </a:pPr>
            <a:r>
              <a:rPr lang="ru-RU" altLang="ru-RU" sz="2200" b="1" dirty="0" err="1" smtClean="0">
                <a:solidFill>
                  <a:srgbClr val="FF0000"/>
                </a:solidFill>
              </a:rPr>
              <a:t>Хойникский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, </a:t>
            </a:r>
            <a:r>
              <a:rPr lang="ru-RU" altLang="ru-RU" sz="2200" b="1" dirty="0" err="1" smtClean="0">
                <a:solidFill>
                  <a:srgbClr val="FF0000"/>
                </a:solidFill>
              </a:rPr>
              <a:t>Чечерский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, Железнодорожный, </a:t>
            </a:r>
            <a:r>
              <a:rPr lang="ru-RU" altLang="ru-RU" sz="2200" b="1" dirty="0" err="1" smtClean="0">
                <a:solidFill>
                  <a:srgbClr val="FF0000"/>
                </a:solidFill>
              </a:rPr>
              <a:t>Новобелицкий</a:t>
            </a:r>
            <a:r>
              <a:rPr lang="ru-RU" altLang="ru-RU" sz="2200" b="1" dirty="0" smtClean="0">
                <a:solidFill>
                  <a:srgbClr val="FF0000"/>
                </a:solidFill>
              </a:rPr>
              <a:t>, Советский, </a:t>
            </a:r>
          </a:p>
          <a:p>
            <a:pPr algn="ctr">
              <a:buFont typeface="Wingdings" pitchFamily="2" charset="2"/>
              <a:buNone/>
            </a:pPr>
            <a:r>
              <a:rPr lang="ru-RU" altLang="ru-RU" sz="2200" b="1" dirty="0" smtClean="0">
                <a:solidFill>
                  <a:srgbClr val="FF0000"/>
                </a:solidFill>
              </a:rPr>
              <a:t>Центральный</a:t>
            </a:r>
          </a:p>
        </p:txBody>
      </p:sp>
      <p:sp>
        <p:nvSpPr>
          <p:cNvPr id="79882" name="AutoShape 10"/>
          <p:cNvSpPr>
            <a:spLocks noChangeArrowheads="1"/>
          </p:cNvSpPr>
          <p:nvPr/>
        </p:nvSpPr>
        <p:spPr bwMode="auto">
          <a:xfrm>
            <a:off x="4572000" y="1844675"/>
            <a:ext cx="4103688" cy="362126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chemeClr val="folHlink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ru-RU" altLang="ru-RU" smtClean="0">
              <a:solidFill>
                <a:srgbClr val="333399"/>
              </a:solidFill>
              <a:latin typeface="Verdana" pitchFamily="34" charset="0"/>
            </a:endParaRPr>
          </a:p>
        </p:txBody>
      </p:sp>
      <p:sp>
        <p:nvSpPr>
          <p:cNvPr id="79883" name="Text Box 11"/>
          <p:cNvSpPr txBox="1">
            <a:spLocks noChangeArrowheads="1"/>
          </p:cNvSpPr>
          <p:nvPr/>
        </p:nvSpPr>
        <p:spPr bwMode="auto">
          <a:xfrm>
            <a:off x="4500563" y="1803400"/>
            <a:ext cx="4176712" cy="3108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gradFill rotWithShape="1">
                  <a:gsLst>
                    <a:gs pos="0">
                      <a:schemeClr val="tx2"/>
                    </a:gs>
                    <a:gs pos="100000">
                      <a:schemeClr val="tx2">
                        <a:gamma/>
                        <a:tint val="48627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endParaRPr lang="ru-RU" altLang="ru-RU" sz="2000" b="1" dirty="0" smtClean="0">
              <a:solidFill>
                <a:srgbClr val="290389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ru-RU" altLang="ru-RU" sz="2200" b="1" dirty="0" smtClean="0">
                <a:solidFill>
                  <a:srgbClr val="290389"/>
                </a:solidFill>
              </a:rPr>
              <a:t>Брагинский, </a:t>
            </a:r>
          </a:p>
          <a:p>
            <a:pPr algn="ctr">
              <a:buFont typeface="Wingdings" pitchFamily="2" charset="2"/>
              <a:buNone/>
            </a:pPr>
            <a:r>
              <a:rPr lang="ru-RU" altLang="ru-RU" sz="2200" b="1" dirty="0" smtClean="0">
                <a:solidFill>
                  <a:srgbClr val="290389"/>
                </a:solidFill>
              </a:rPr>
              <a:t>Буда-</a:t>
            </a:r>
            <a:r>
              <a:rPr lang="ru-RU" altLang="ru-RU" sz="2200" b="1" dirty="0" err="1" smtClean="0">
                <a:solidFill>
                  <a:srgbClr val="290389"/>
                </a:solidFill>
              </a:rPr>
              <a:t>Кошелевский</a:t>
            </a:r>
            <a:r>
              <a:rPr lang="ru-RU" altLang="ru-RU" sz="2200" b="1" dirty="0">
                <a:solidFill>
                  <a:srgbClr val="290389"/>
                </a:solidFill>
              </a:rPr>
              <a:t>, </a:t>
            </a:r>
            <a:r>
              <a:rPr lang="ru-RU" altLang="ru-RU" sz="2200" b="1" dirty="0" err="1">
                <a:solidFill>
                  <a:srgbClr val="290389"/>
                </a:solidFill>
              </a:rPr>
              <a:t>Калинковичский</a:t>
            </a:r>
            <a:r>
              <a:rPr lang="ru-RU" altLang="ru-RU" sz="2200" b="1" dirty="0">
                <a:solidFill>
                  <a:srgbClr val="290389"/>
                </a:solidFill>
              </a:rPr>
              <a:t>, </a:t>
            </a:r>
            <a:endParaRPr lang="ru-RU" altLang="ru-RU" sz="2200" b="1" dirty="0" smtClean="0">
              <a:solidFill>
                <a:srgbClr val="290389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ru-RU" altLang="ru-RU" sz="2200" b="1" dirty="0" err="1" smtClean="0">
                <a:solidFill>
                  <a:srgbClr val="290389"/>
                </a:solidFill>
              </a:rPr>
              <a:t>Мозырский</a:t>
            </a:r>
            <a:r>
              <a:rPr lang="ru-RU" altLang="ru-RU" sz="2200" b="1" dirty="0" smtClean="0">
                <a:solidFill>
                  <a:srgbClr val="290389"/>
                </a:solidFill>
              </a:rPr>
              <a:t>,</a:t>
            </a:r>
          </a:p>
          <a:p>
            <a:pPr algn="ctr">
              <a:buFont typeface="Wingdings" pitchFamily="2" charset="2"/>
              <a:buNone/>
            </a:pPr>
            <a:r>
              <a:rPr lang="ru-RU" altLang="ru-RU" sz="2200" b="1" dirty="0" smtClean="0">
                <a:solidFill>
                  <a:srgbClr val="290389"/>
                </a:solidFill>
              </a:rPr>
              <a:t> </a:t>
            </a:r>
            <a:r>
              <a:rPr lang="ru-RU" altLang="ru-RU" sz="2200" b="1" dirty="0" err="1" smtClean="0">
                <a:solidFill>
                  <a:srgbClr val="290389"/>
                </a:solidFill>
              </a:rPr>
              <a:t>Наровлянский</a:t>
            </a:r>
            <a:r>
              <a:rPr lang="ru-RU" altLang="ru-RU" sz="2200" b="1" dirty="0" smtClean="0">
                <a:solidFill>
                  <a:srgbClr val="290389"/>
                </a:solidFill>
              </a:rPr>
              <a:t>, </a:t>
            </a:r>
          </a:p>
          <a:p>
            <a:pPr algn="ctr">
              <a:buFont typeface="Wingdings" pitchFamily="2" charset="2"/>
              <a:buNone/>
            </a:pPr>
            <a:r>
              <a:rPr lang="ru-RU" altLang="ru-RU" sz="2200" b="1" dirty="0" err="1" smtClean="0">
                <a:solidFill>
                  <a:srgbClr val="290389"/>
                </a:solidFill>
              </a:rPr>
              <a:t>Речицкий</a:t>
            </a:r>
            <a:r>
              <a:rPr lang="ru-RU" altLang="ru-RU" sz="2200" b="1" dirty="0" smtClean="0">
                <a:solidFill>
                  <a:srgbClr val="290389"/>
                </a:solidFill>
              </a:rPr>
              <a:t>, </a:t>
            </a:r>
          </a:p>
          <a:p>
            <a:pPr algn="ctr">
              <a:buFont typeface="Wingdings" pitchFamily="2" charset="2"/>
              <a:buNone/>
            </a:pPr>
            <a:r>
              <a:rPr lang="ru-RU" altLang="ru-RU" sz="2200" b="1" dirty="0" smtClean="0">
                <a:solidFill>
                  <a:srgbClr val="290389"/>
                </a:solidFill>
              </a:rPr>
              <a:t>Рогачевский, </a:t>
            </a:r>
          </a:p>
          <a:p>
            <a:pPr algn="ctr">
              <a:buFont typeface="Wingdings" pitchFamily="2" charset="2"/>
              <a:buNone/>
            </a:pPr>
            <a:r>
              <a:rPr lang="ru-RU" altLang="ru-RU" sz="2200" b="1" dirty="0" smtClean="0">
                <a:solidFill>
                  <a:srgbClr val="290389"/>
                </a:solidFill>
              </a:rPr>
              <a:t>Светлогорский</a:t>
            </a:r>
          </a:p>
        </p:txBody>
      </p:sp>
      <p:sp>
        <p:nvSpPr>
          <p:cNvPr id="79885" name="Rectangle 13"/>
          <p:cNvSpPr>
            <a:spLocks noChangeArrowheads="1"/>
          </p:cNvSpPr>
          <p:nvPr/>
        </p:nvSpPr>
        <p:spPr bwMode="auto">
          <a:xfrm>
            <a:off x="5512878" y="1268413"/>
            <a:ext cx="1939442" cy="430887"/>
          </a:xfrm>
          <a:prstGeom prst="rect">
            <a:avLst/>
          </a:prstGeom>
          <a:solidFill>
            <a:schemeClr val="hlink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200" b="1" dirty="0" smtClean="0">
                <a:solidFill>
                  <a:srgbClr val="FFFFFF"/>
                </a:solidFill>
              </a:rPr>
              <a:t>уменьшение</a:t>
            </a:r>
          </a:p>
        </p:txBody>
      </p:sp>
      <p:sp>
        <p:nvSpPr>
          <p:cNvPr id="79886" name="Rectangle 14"/>
          <p:cNvSpPr>
            <a:spLocks noChangeArrowheads="1"/>
          </p:cNvSpPr>
          <p:nvPr/>
        </p:nvSpPr>
        <p:spPr bwMode="auto">
          <a:xfrm>
            <a:off x="1331640" y="1268413"/>
            <a:ext cx="2305050" cy="436562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2200" b="1" dirty="0" smtClean="0">
                <a:solidFill>
                  <a:srgbClr val="FFFFFF"/>
                </a:solidFill>
              </a:rPr>
              <a:t>увеличение</a:t>
            </a:r>
          </a:p>
        </p:txBody>
      </p:sp>
      <p:pic>
        <p:nvPicPr>
          <p:cNvPr id="11" name="Picture 4" descr="hand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22"/>
          <a:stretch>
            <a:fillRect/>
          </a:stretch>
        </p:blipFill>
        <p:spPr bwMode="auto">
          <a:xfrm>
            <a:off x="118021" y="138584"/>
            <a:ext cx="1491135" cy="11686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1619672" y="188789"/>
            <a:ext cx="7168579" cy="791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3200" b="1" dirty="0">
                <a:solidFill>
                  <a:srgbClr val="1BACDF"/>
                </a:solidFill>
                <a:latin typeface="Arial" charset="0"/>
              </a:rPr>
              <a:t>Динамика выявления </a:t>
            </a:r>
            <a:r>
              <a:rPr lang="ru-RU" altLang="ru-RU" sz="3200" b="1" dirty="0" smtClean="0">
                <a:solidFill>
                  <a:srgbClr val="1BACDF"/>
                </a:solidFill>
                <a:latin typeface="Arial" charset="0"/>
              </a:rPr>
              <a:t>детей-сирот в разрезе районов</a:t>
            </a:r>
            <a:endParaRPr lang="ru-RU" altLang="ru-RU" sz="3200" dirty="0" smtClean="0">
              <a:solidFill>
                <a:srgbClr val="1BACDF"/>
              </a:solidFill>
              <a:latin typeface="Arial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53940" y="5517232"/>
            <a:ext cx="706653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err="1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Добрушский</a:t>
            </a:r>
            <a:r>
              <a:rPr lang="ru-RU" sz="22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2200" b="1" dirty="0" err="1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Житковичский</a:t>
            </a:r>
            <a:r>
              <a:rPr lang="ru-RU" sz="22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2200" b="1" dirty="0" err="1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Кормянский</a:t>
            </a:r>
            <a:r>
              <a:rPr lang="ru-RU" sz="22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Октябрьский, Петриковский – 	</a:t>
            </a:r>
            <a:r>
              <a:rPr lang="ru-RU" sz="2200" b="1" u="sng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на</a:t>
            </a:r>
            <a:r>
              <a:rPr lang="ru-RU" sz="2200" b="1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							</a:t>
            </a:r>
            <a:r>
              <a:rPr lang="ru-RU" sz="2200" b="1" u="sng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прежнем уровне</a:t>
            </a:r>
            <a:endParaRPr lang="ru-RU" sz="2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35109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8512175" y="6280150"/>
            <a:ext cx="409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600" smtClean="0">
                <a:solidFill>
                  <a:srgbClr val="FFFFFF"/>
                </a:solidFill>
              </a:rPr>
              <a:t>13</a:t>
            </a:r>
          </a:p>
        </p:txBody>
      </p:sp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1753171" y="188789"/>
            <a:ext cx="7168579" cy="791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3200" b="1" dirty="0" smtClean="0">
                <a:solidFill>
                  <a:srgbClr val="1BACDF"/>
                </a:solidFill>
                <a:latin typeface="Arial" charset="0"/>
              </a:rPr>
              <a:t>Выявление детей-сирот раннего возраста</a:t>
            </a:r>
            <a:endParaRPr lang="ru-RU" altLang="ru-RU" sz="3200" dirty="0" smtClean="0">
              <a:solidFill>
                <a:srgbClr val="1BACDF"/>
              </a:solidFill>
              <a:latin typeface="Arial" charset="0"/>
            </a:endParaRPr>
          </a:p>
        </p:txBody>
      </p:sp>
      <p:pic>
        <p:nvPicPr>
          <p:cNvPr id="82948" name="Picture 4" descr="hand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22"/>
          <a:stretch>
            <a:fillRect/>
          </a:stretch>
        </p:blipFill>
        <p:spPr bwMode="auto">
          <a:xfrm>
            <a:off x="118021" y="138584"/>
            <a:ext cx="1491135" cy="11686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958" name="Text Box 14"/>
          <p:cNvSpPr txBox="1">
            <a:spLocks noChangeArrowheads="1"/>
          </p:cNvSpPr>
          <p:nvPr/>
        </p:nvSpPr>
        <p:spPr bwMode="auto">
          <a:xfrm>
            <a:off x="1979613" y="3141663"/>
            <a:ext cx="608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rgbClr val="FFFFFF"/>
                </a:solidFill>
              </a:rPr>
              <a:t>361</a:t>
            </a:r>
          </a:p>
        </p:txBody>
      </p:sp>
      <p:sp>
        <p:nvSpPr>
          <p:cNvPr id="82960" name="Text Box 16"/>
          <p:cNvSpPr txBox="1">
            <a:spLocks noChangeArrowheads="1"/>
          </p:cNvSpPr>
          <p:nvPr/>
        </p:nvSpPr>
        <p:spPr bwMode="auto">
          <a:xfrm>
            <a:off x="5290053" y="3933825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endParaRPr lang="ru-RU" altLang="ru-RU" sz="2000" b="1" dirty="0" smtClean="0">
              <a:solidFill>
                <a:srgbClr val="FFFFFF"/>
              </a:solidFill>
            </a:endParaRPr>
          </a:p>
        </p:txBody>
      </p:sp>
      <p:sp>
        <p:nvSpPr>
          <p:cNvPr id="14" name="AutoShape 52"/>
          <p:cNvSpPr>
            <a:spLocks noChangeArrowheads="1"/>
          </p:cNvSpPr>
          <p:nvPr/>
        </p:nvSpPr>
        <p:spPr bwMode="auto">
          <a:xfrm>
            <a:off x="3995415" y="5013176"/>
            <a:ext cx="864617" cy="1042988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800" b="1" dirty="0" smtClean="0">
                <a:solidFill>
                  <a:srgbClr val="7030A0"/>
                </a:solidFill>
              </a:rPr>
              <a:t>144</a:t>
            </a:r>
            <a:endParaRPr lang="ru-RU" altLang="ru-RU" sz="2800" b="1" dirty="0">
              <a:solidFill>
                <a:srgbClr val="7030A0"/>
              </a:solidFill>
            </a:endParaRPr>
          </a:p>
        </p:txBody>
      </p:sp>
      <p:sp>
        <p:nvSpPr>
          <p:cNvPr id="15" name="AutoShape 52"/>
          <p:cNvSpPr>
            <a:spLocks noChangeArrowheads="1"/>
          </p:cNvSpPr>
          <p:nvPr/>
        </p:nvSpPr>
        <p:spPr bwMode="auto">
          <a:xfrm>
            <a:off x="5653839" y="5198031"/>
            <a:ext cx="790369" cy="823257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800" b="1" dirty="0" smtClean="0">
                <a:solidFill>
                  <a:srgbClr val="7030A0"/>
                </a:solidFill>
              </a:rPr>
              <a:t>100</a:t>
            </a:r>
            <a:endParaRPr lang="ru-RU" altLang="ru-RU" sz="2800" b="1" dirty="0">
              <a:solidFill>
                <a:srgbClr val="7030A0"/>
              </a:solidFill>
            </a:endParaRPr>
          </a:p>
        </p:txBody>
      </p:sp>
      <p:sp>
        <p:nvSpPr>
          <p:cNvPr id="16" name="AutoShape 52"/>
          <p:cNvSpPr>
            <a:spLocks noChangeArrowheads="1"/>
          </p:cNvSpPr>
          <p:nvPr/>
        </p:nvSpPr>
        <p:spPr bwMode="auto">
          <a:xfrm>
            <a:off x="7397775" y="4797325"/>
            <a:ext cx="846633" cy="1223963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800" b="1" dirty="0" smtClean="0">
                <a:solidFill>
                  <a:srgbClr val="7030A0"/>
                </a:solidFill>
              </a:rPr>
              <a:t>130</a:t>
            </a:r>
            <a:endParaRPr lang="ru-RU" altLang="ru-RU" sz="2800" b="1" dirty="0">
              <a:solidFill>
                <a:srgbClr val="7030A0"/>
              </a:solidFill>
            </a:endParaRPr>
          </a:p>
        </p:txBody>
      </p:sp>
      <p:sp>
        <p:nvSpPr>
          <p:cNvPr id="17" name="Text Box 59"/>
          <p:cNvSpPr txBox="1">
            <a:spLocks noChangeArrowheads="1"/>
          </p:cNvSpPr>
          <p:nvPr/>
        </p:nvSpPr>
        <p:spPr bwMode="auto">
          <a:xfrm>
            <a:off x="3989281" y="6135687"/>
            <a:ext cx="8707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 smtClean="0">
                <a:solidFill>
                  <a:srgbClr val="000000"/>
                </a:solidFill>
              </a:rPr>
              <a:t>2013</a:t>
            </a:r>
            <a:endParaRPr lang="ru-RU" altLang="ru-RU" sz="2400" b="1" dirty="0">
              <a:solidFill>
                <a:srgbClr val="000000"/>
              </a:solidFill>
            </a:endParaRPr>
          </a:p>
        </p:txBody>
      </p:sp>
      <p:sp>
        <p:nvSpPr>
          <p:cNvPr id="18" name="Text Box 59"/>
          <p:cNvSpPr txBox="1">
            <a:spLocks noChangeArrowheads="1"/>
          </p:cNvSpPr>
          <p:nvPr/>
        </p:nvSpPr>
        <p:spPr bwMode="auto">
          <a:xfrm>
            <a:off x="5573457" y="6063679"/>
            <a:ext cx="8707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 smtClean="0">
                <a:solidFill>
                  <a:srgbClr val="000000"/>
                </a:solidFill>
              </a:rPr>
              <a:t>2014</a:t>
            </a:r>
            <a:endParaRPr lang="ru-RU" altLang="ru-RU" sz="2400" b="1" dirty="0">
              <a:solidFill>
                <a:srgbClr val="000000"/>
              </a:solidFill>
            </a:endParaRPr>
          </a:p>
        </p:txBody>
      </p:sp>
      <p:sp>
        <p:nvSpPr>
          <p:cNvPr id="19" name="Text Box 59"/>
          <p:cNvSpPr txBox="1">
            <a:spLocks noChangeArrowheads="1"/>
          </p:cNvSpPr>
          <p:nvPr/>
        </p:nvSpPr>
        <p:spPr bwMode="auto">
          <a:xfrm>
            <a:off x="7380312" y="6063679"/>
            <a:ext cx="8707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 smtClean="0">
                <a:solidFill>
                  <a:srgbClr val="000000"/>
                </a:solidFill>
              </a:rPr>
              <a:t>2015</a:t>
            </a:r>
            <a:endParaRPr lang="ru-RU" altLang="ru-RU" sz="2400" b="1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43989" y="4767535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</a:rPr>
              <a:t>- 44 </a:t>
            </a:r>
            <a:endParaRPr lang="ru-RU" sz="2400" b="1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49611" y="4273932"/>
            <a:ext cx="8947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DA1F2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+ 30</a:t>
            </a:r>
            <a:endParaRPr lang="ru-RU" sz="2800" b="1" dirty="0">
              <a:solidFill>
                <a:srgbClr val="DA1F2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AutoShape 69"/>
          <p:cNvSpPr>
            <a:spLocks noChangeArrowheads="1"/>
          </p:cNvSpPr>
          <p:nvPr/>
        </p:nvSpPr>
        <p:spPr bwMode="auto">
          <a:xfrm>
            <a:off x="5778673" y="1124031"/>
            <a:ext cx="3185815" cy="469154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9525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altLang="ru-RU" sz="2000" b="1" kern="0" dirty="0">
                <a:solidFill>
                  <a:srgbClr val="FFFFFF"/>
                </a:solidFill>
                <a:latin typeface="Tahoma" panose="020B0604030504040204" pitchFamily="34" charset="0"/>
              </a:rPr>
              <a:t>н</a:t>
            </a:r>
            <a:r>
              <a:rPr lang="ru-RU" altLang="ru-RU" sz="2000" b="1" kern="0" dirty="0" smtClean="0">
                <a:solidFill>
                  <a:srgbClr val="FFFFFF"/>
                </a:solidFill>
                <a:latin typeface="Tahoma" panose="020B0604030504040204" pitchFamily="34" charset="0"/>
              </a:rPr>
              <a:t>а 3 ребенка больше</a:t>
            </a:r>
          </a:p>
        </p:txBody>
      </p:sp>
      <p:sp>
        <p:nvSpPr>
          <p:cNvPr id="36" name="AutoShape 65"/>
          <p:cNvSpPr>
            <a:spLocks noChangeArrowheads="1"/>
          </p:cNvSpPr>
          <p:nvPr/>
        </p:nvSpPr>
        <p:spPr bwMode="auto">
          <a:xfrm>
            <a:off x="2987824" y="1628085"/>
            <a:ext cx="2251623" cy="471239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9525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altLang="ru-RU" sz="2000" b="1" kern="0" dirty="0" smtClean="0">
                <a:solidFill>
                  <a:srgbClr val="FFFFFF"/>
                </a:solidFill>
                <a:latin typeface="Tahoma" panose="020B0604030504040204" pitchFamily="34" charset="0"/>
              </a:rPr>
              <a:t>Б.-</a:t>
            </a:r>
            <a:r>
              <a:rPr lang="ru-RU" altLang="ru-RU" sz="2000" b="1" kern="0" dirty="0" err="1" smtClean="0">
                <a:solidFill>
                  <a:srgbClr val="FFFFFF"/>
                </a:solidFill>
                <a:latin typeface="Tahoma" panose="020B0604030504040204" pitchFamily="34" charset="0"/>
              </a:rPr>
              <a:t>Кошелевский</a:t>
            </a:r>
            <a:endParaRPr lang="ru-RU" altLang="ru-RU" sz="2000" b="1" kern="0" dirty="0" smtClean="0">
              <a:solidFill>
                <a:srgbClr val="FFFFFF"/>
              </a:solidFill>
              <a:latin typeface="Tahoma" panose="020B0604030504040204" pitchFamily="34" charset="0"/>
            </a:endParaRPr>
          </a:p>
        </p:txBody>
      </p:sp>
      <p:sp>
        <p:nvSpPr>
          <p:cNvPr id="37" name="AutoShape 65"/>
          <p:cNvSpPr>
            <a:spLocks noChangeArrowheads="1"/>
          </p:cNvSpPr>
          <p:nvPr/>
        </p:nvSpPr>
        <p:spPr bwMode="auto">
          <a:xfrm>
            <a:off x="3563888" y="1124030"/>
            <a:ext cx="2190134" cy="471239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9525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altLang="ru-RU" sz="2000" b="1" kern="0" dirty="0" smtClean="0">
                <a:solidFill>
                  <a:srgbClr val="FFFFFF"/>
                </a:solidFill>
                <a:latin typeface="Tahoma" panose="020B0604030504040204" pitchFamily="34" charset="0"/>
              </a:rPr>
              <a:t>Ж/дорожный</a:t>
            </a:r>
          </a:p>
        </p:txBody>
      </p:sp>
      <p:sp>
        <p:nvSpPr>
          <p:cNvPr id="38" name="AutoShape 69"/>
          <p:cNvSpPr>
            <a:spLocks noChangeArrowheads="1"/>
          </p:cNvSpPr>
          <p:nvPr/>
        </p:nvSpPr>
        <p:spPr bwMode="auto">
          <a:xfrm>
            <a:off x="5274617" y="1628086"/>
            <a:ext cx="3185815" cy="469154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9525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altLang="ru-RU" sz="2000" b="1" kern="0" dirty="0">
                <a:solidFill>
                  <a:srgbClr val="FFFFFF"/>
                </a:solidFill>
                <a:latin typeface="Tahoma" panose="020B0604030504040204" pitchFamily="34" charset="0"/>
              </a:rPr>
              <a:t>н</a:t>
            </a:r>
            <a:r>
              <a:rPr lang="ru-RU" altLang="ru-RU" sz="2000" b="1" kern="0" dirty="0" smtClean="0">
                <a:solidFill>
                  <a:srgbClr val="FFFFFF"/>
                </a:solidFill>
                <a:latin typeface="Tahoma" panose="020B0604030504040204" pitchFamily="34" charset="0"/>
              </a:rPr>
              <a:t>а 3 ребенка больше</a:t>
            </a:r>
          </a:p>
        </p:txBody>
      </p:sp>
      <p:sp>
        <p:nvSpPr>
          <p:cNvPr id="39" name="AutoShape 65"/>
          <p:cNvSpPr>
            <a:spLocks noChangeArrowheads="1"/>
          </p:cNvSpPr>
          <p:nvPr/>
        </p:nvSpPr>
        <p:spPr bwMode="auto">
          <a:xfrm>
            <a:off x="2557733" y="2132142"/>
            <a:ext cx="2158283" cy="471239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9525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altLang="ru-RU" sz="2000" b="1" kern="0" dirty="0" err="1" smtClean="0">
                <a:solidFill>
                  <a:srgbClr val="FFFFFF"/>
                </a:solidFill>
                <a:latin typeface="Tahoma" panose="020B0604030504040204" pitchFamily="34" charset="0"/>
              </a:rPr>
              <a:t>Ельский</a:t>
            </a:r>
            <a:endParaRPr lang="ru-RU" altLang="ru-RU" sz="2000" b="1" kern="0" dirty="0" smtClean="0">
              <a:solidFill>
                <a:srgbClr val="FFFFFF"/>
              </a:solidFill>
              <a:latin typeface="Tahoma" panose="020B0604030504040204" pitchFamily="34" charset="0"/>
            </a:endParaRPr>
          </a:p>
        </p:txBody>
      </p:sp>
      <p:sp>
        <p:nvSpPr>
          <p:cNvPr id="40" name="AutoShape 69"/>
          <p:cNvSpPr>
            <a:spLocks noChangeArrowheads="1"/>
          </p:cNvSpPr>
          <p:nvPr/>
        </p:nvSpPr>
        <p:spPr bwMode="auto">
          <a:xfrm>
            <a:off x="4770561" y="2132142"/>
            <a:ext cx="3185815" cy="469154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9525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altLang="ru-RU" sz="2000" b="1" kern="0" dirty="0">
                <a:solidFill>
                  <a:srgbClr val="FFFFFF"/>
                </a:solidFill>
                <a:latin typeface="Tahoma" panose="020B0604030504040204" pitchFamily="34" charset="0"/>
              </a:rPr>
              <a:t>н</a:t>
            </a:r>
            <a:r>
              <a:rPr lang="ru-RU" altLang="ru-RU" sz="2000" b="1" kern="0" dirty="0" smtClean="0">
                <a:solidFill>
                  <a:srgbClr val="FFFFFF"/>
                </a:solidFill>
                <a:latin typeface="Tahoma" panose="020B0604030504040204" pitchFamily="34" charset="0"/>
              </a:rPr>
              <a:t>а 4 ребенка больше</a:t>
            </a:r>
          </a:p>
        </p:txBody>
      </p:sp>
      <p:sp>
        <p:nvSpPr>
          <p:cNvPr id="41" name="AutoShape 65"/>
          <p:cNvSpPr>
            <a:spLocks noChangeArrowheads="1"/>
          </p:cNvSpPr>
          <p:nvPr/>
        </p:nvSpPr>
        <p:spPr bwMode="auto">
          <a:xfrm>
            <a:off x="1979613" y="2636198"/>
            <a:ext cx="2262239" cy="471239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9525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altLang="ru-RU" sz="2000" b="1" kern="0" dirty="0" err="1" smtClean="0">
                <a:solidFill>
                  <a:srgbClr val="FFFFFF"/>
                </a:solidFill>
                <a:latin typeface="Tahoma" panose="020B0604030504040204" pitchFamily="34" charset="0"/>
              </a:rPr>
              <a:t>Новобелицкий</a:t>
            </a:r>
            <a:endParaRPr lang="ru-RU" altLang="ru-RU" sz="2000" b="1" kern="0" dirty="0" smtClean="0">
              <a:solidFill>
                <a:srgbClr val="FFFFFF"/>
              </a:solidFill>
              <a:latin typeface="Tahoma" panose="020B0604030504040204" pitchFamily="34" charset="0"/>
            </a:endParaRPr>
          </a:p>
        </p:txBody>
      </p:sp>
      <p:sp>
        <p:nvSpPr>
          <p:cNvPr id="42" name="AutoShape 69"/>
          <p:cNvSpPr>
            <a:spLocks noChangeArrowheads="1"/>
          </p:cNvSpPr>
          <p:nvPr/>
        </p:nvSpPr>
        <p:spPr bwMode="auto">
          <a:xfrm>
            <a:off x="4266505" y="2636198"/>
            <a:ext cx="3185815" cy="469154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9525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altLang="ru-RU" sz="2000" b="1" kern="0" dirty="0">
                <a:solidFill>
                  <a:srgbClr val="FFFFFF"/>
                </a:solidFill>
                <a:latin typeface="Tahoma" panose="020B0604030504040204" pitchFamily="34" charset="0"/>
              </a:rPr>
              <a:t>н</a:t>
            </a:r>
            <a:r>
              <a:rPr lang="ru-RU" altLang="ru-RU" sz="2000" b="1" kern="0" dirty="0" smtClean="0">
                <a:solidFill>
                  <a:srgbClr val="FFFFFF"/>
                </a:solidFill>
                <a:latin typeface="Tahoma" panose="020B0604030504040204" pitchFamily="34" charset="0"/>
              </a:rPr>
              <a:t>а 5 детей больше</a:t>
            </a:r>
          </a:p>
        </p:txBody>
      </p:sp>
      <p:sp>
        <p:nvSpPr>
          <p:cNvPr id="43" name="AutoShape 65"/>
          <p:cNvSpPr>
            <a:spLocks noChangeArrowheads="1"/>
          </p:cNvSpPr>
          <p:nvPr/>
        </p:nvSpPr>
        <p:spPr bwMode="auto">
          <a:xfrm>
            <a:off x="1475657" y="3140254"/>
            <a:ext cx="2190132" cy="471239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9525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altLang="ru-RU" sz="2000" b="1" kern="0" dirty="0" err="1" smtClean="0">
                <a:solidFill>
                  <a:srgbClr val="FFFFFF"/>
                </a:solidFill>
                <a:latin typeface="Tahoma" panose="020B0604030504040204" pitchFamily="34" charset="0"/>
              </a:rPr>
              <a:t>Мозырский</a:t>
            </a:r>
            <a:endParaRPr lang="ru-RU" altLang="ru-RU" sz="2000" b="1" kern="0" dirty="0" smtClean="0">
              <a:solidFill>
                <a:srgbClr val="FFFFFF"/>
              </a:solidFill>
              <a:latin typeface="Tahoma" panose="020B0604030504040204" pitchFamily="34" charset="0"/>
            </a:endParaRPr>
          </a:p>
        </p:txBody>
      </p:sp>
      <p:sp>
        <p:nvSpPr>
          <p:cNvPr id="44" name="AutoShape 69"/>
          <p:cNvSpPr>
            <a:spLocks noChangeArrowheads="1"/>
          </p:cNvSpPr>
          <p:nvPr/>
        </p:nvSpPr>
        <p:spPr bwMode="auto">
          <a:xfrm>
            <a:off x="3690441" y="3140254"/>
            <a:ext cx="3185815" cy="469154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9525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altLang="ru-RU" sz="2000" b="1" kern="0" dirty="0">
                <a:solidFill>
                  <a:srgbClr val="FFFFFF"/>
                </a:solidFill>
                <a:latin typeface="Tahoma" panose="020B0604030504040204" pitchFamily="34" charset="0"/>
              </a:rPr>
              <a:t>н</a:t>
            </a:r>
            <a:r>
              <a:rPr lang="ru-RU" altLang="ru-RU" sz="2000" b="1" kern="0" dirty="0" smtClean="0">
                <a:solidFill>
                  <a:srgbClr val="FFFFFF"/>
                </a:solidFill>
                <a:latin typeface="Tahoma" panose="020B0604030504040204" pitchFamily="34" charset="0"/>
              </a:rPr>
              <a:t>а </a:t>
            </a:r>
            <a:r>
              <a:rPr lang="ru-RU" altLang="ru-RU" sz="2000" b="1" kern="0" dirty="0">
                <a:solidFill>
                  <a:srgbClr val="FFFFFF"/>
                </a:solidFill>
                <a:latin typeface="Tahoma" panose="020B0604030504040204" pitchFamily="34" charset="0"/>
              </a:rPr>
              <a:t>6</a:t>
            </a:r>
            <a:r>
              <a:rPr lang="ru-RU" altLang="ru-RU" sz="2000" b="1" kern="0" dirty="0" smtClean="0">
                <a:solidFill>
                  <a:srgbClr val="FFFFFF"/>
                </a:solidFill>
                <a:latin typeface="Tahoma" panose="020B0604030504040204" pitchFamily="34" charset="0"/>
              </a:rPr>
              <a:t> детей больше</a:t>
            </a:r>
          </a:p>
        </p:txBody>
      </p:sp>
      <p:sp>
        <p:nvSpPr>
          <p:cNvPr id="45" name="AutoShape 65"/>
          <p:cNvSpPr>
            <a:spLocks noChangeArrowheads="1"/>
          </p:cNvSpPr>
          <p:nvPr/>
        </p:nvSpPr>
        <p:spPr bwMode="auto">
          <a:xfrm>
            <a:off x="899592" y="3644310"/>
            <a:ext cx="2207595" cy="471239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9525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altLang="ru-RU" sz="2000" b="1" kern="0" dirty="0" err="1" smtClean="0">
                <a:solidFill>
                  <a:srgbClr val="FFFFFF"/>
                </a:solidFill>
                <a:latin typeface="Tahoma" panose="020B0604030504040204" pitchFamily="34" charset="0"/>
              </a:rPr>
              <a:t>Добрушский</a:t>
            </a:r>
            <a:endParaRPr lang="ru-RU" altLang="ru-RU" sz="2000" b="1" kern="0" dirty="0" smtClean="0">
              <a:solidFill>
                <a:srgbClr val="FFFFFF"/>
              </a:solidFill>
              <a:latin typeface="Tahoma" panose="020B0604030504040204" pitchFamily="34" charset="0"/>
            </a:endParaRPr>
          </a:p>
        </p:txBody>
      </p:sp>
      <p:sp>
        <p:nvSpPr>
          <p:cNvPr id="46" name="AutoShape 69"/>
          <p:cNvSpPr>
            <a:spLocks noChangeArrowheads="1"/>
          </p:cNvSpPr>
          <p:nvPr/>
        </p:nvSpPr>
        <p:spPr bwMode="auto">
          <a:xfrm>
            <a:off x="3131840" y="3644310"/>
            <a:ext cx="3185815" cy="469154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9525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altLang="ru-RU" sz="2000" b="1" kern="0" dirty="0">
                <a:solidFill>
                  <a:srgbClr val="FFFFFF"/>
                </a:solidFill>
                <a:latin typeface="Tahoma" panose="020B0604030504040204" pitchFamily="34" charset="0"/>
              </a:rPr>
              <a:t>н</a:t>
            </a:r>
            <a:r>
              <a:rPr lang="ru-RU" altLang="ru-RU" sz="2000" b="1" kern="0" dirty="0" smtClean="0">
                <a:solidFill>
                  <a:srgbClr val="FFFFFF"/>
                </a:solidFill>
                <a:latin typeface="Tahoma" panose="020B0604030504040204" pitchFamily="34" charset="0"/>
              </a:rPr>
              <a:t>а 6 детей больше</a:t>
            </a:r>
          </a:p>
        </p:txBody>
      </p:sp>
      <p:sp>
        <p:nvSpPr>
          <p:cNvPr id="30" name="AutoShape 65"/>
          <p:cNvSpPr>
            <a:spLocks noChangeArrowheads="1"/>
          </p:cNvSpPr>
          <p:nvPr/>
        </p:nvSpPr>
        <p:spPr bwMode="auto">
          <a:xfrm>
            <a:off x="251520" y="4149080"/>
            <a:ext cx="2207595" cy="471239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9525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altLang="ru-RU" sz="2000" b="1" kern="0" dirty="0" err="1" smtClean="0">
                <a:solidFill>
                  <a:srgbClr val="FFFFFF"/>
                </a:solidFill>
                <a:latin typeface="Tahoma" panose="020B0604030504040204" pitchFamily="34" charset="0"/>
              </a:rPr>
              <a:t>Жлобинский</a:t>
            </a:r>
            <a:endParaRPr lang="ru-RU" altLang="ru-RU" sz="2000" b="1" kern="0" dirty="0" smtClean="0">
              <a:solidFill>
                <a:srgbClr val="FFFFFF"/>
              </a:solidFill>
              <a:latin typeface="Tahoma" panose="020B0604030504040204" pitchFamily="34" charset="0"/>
            </a:endParaRPr>
          </a:p>
        </p:txBody>
      </p:sp>
      <p:sp>
        <p:nvSpPr>
          <p:cNvPr id="31" name="AutoShape 69"/>
          <p:cNvSpPr>
            <a:spLocks noChangeArrowheads="1"/>
          </p:cNvSpPr>
          <p:nvPr/>
        </p:nvSpPr>
        <p:spPr bwMode="auto">
          <a:xfrm>
            <a:off x="2483768" y="4149080"/>
            <a:ext cx="3185815" cy="469154"/>
          </a:xfrm>
          <a:prstGeom prst="roundRect">
            <a:avLst>
              <a:gd name="adj" fmla="val 16667"/>
            </a:avLst>
          </a:prstGeom>
          <a:solidFill>
            <a:schemeClr val="bg2">
              <a:lumMod val="50000"/>
            </a:schemeClr>
          </a:solidFill>
          <a:ln w="9525">
            <a:solidFill>
              <a:srgbClr val="FFFFFF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altLang="ru-RU" sz="2000" b="1" kern="0" dirty="0" smtClean="0">
                <a:solidFill>
                  <a:srgbClr val="FFFFFF"/>
                </a:solidFill>
                <a:latin typeface="Tahoma" panose="020B0604030504040204" pitchFamily="34" charset="0"/>
              </a:rPr>
              <a:t>на 7 детей больше</a:t>
            </a:r>
          </a:p>
        </p:txBody>
      </p:sp>
    </p:spTree>
    <p:extLst>
      <p:ext uri="{BB962C8B-B14F-4D97-AF65-F5344CB8AC3E}">
        <p14:creationId xmlns="" xmlns:p14="http://schemas.microsoft.com/office/powerpoint/2010/main" val="41294784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8512175" y="6280150"/>
            <a:ext cx="4095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1600" smtClean="0">
                <a:solidFill>
                  <a:srgbClr val="FFFFFF"/>
                </a:solidFill>
              </a:rPr>
              <a:t>13</a:t>
            </a:r>
          </a:p>
        </p:txBody>
      </p:sp>
      <p:sp>
        <p:nvSpPr>
          <p:cNvPr id="82947" name="Rectangle 3"/>
          <p:cNvSpPr>
            <a:spLocks noChangeArrowheads="1"/>
          </p:cNvSpPr>
          <p:nvPr/>
        </p:nvSpPr>
        <p:spPr bwMode="auto">
          <a:xfrm>
            <a:off x="1609157" y="332805"/>
            <a:ext cx="7312594" cy="791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2800" b="1" dirty="0" smtClean="0">
                <a:solidFill>
                  <a:srgbClr val="1BACDF"/>
                </a:solidFill>
                <a:latin typeface="Arial" charset="0"/>
              </a:rPr>
              <a:t>Причины приобретения (предоставления) статуса детей-сирот</a:t>
            </a:r>
          </a:p>
        </p:txBody>
      </p:sp>
      <p:pic>
        <p:nvPicPr>
          <p:cNvPr id="82948" name="Picture 4" descr="hand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22"/>
          <a:stretch>
            <a:fillRect/>
          </a:stretch>
        </p:blipFill>
        <p:spPr bwMode="auto">
          <a:xfrm>
            <a:off x="118021" y="138584"/>
            <a:ext cx="1491135" cy="11686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958" name="Text Box 14"/>
          <p:cNvSpPr txBox="1">
            <a:spLocks noChangeArrowheads="1"/>
          </p:cNvSpPr>
          <p:nvPr/>
        </p:nvSpPr>
        <p:spPr bwMode="auto">
          <a:xfrm>
            <a:off x="1979613" y="3141663"/>
            <a:ext cx="60801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rgbClr val="FFFFFF"/>
                </a:solidFill>
              </a:rPr>
              <a:t>361</a:t>
            </a:r>
          </a:p>
        </p:txBody>
      </p:sp>
      <p:sp>
        <p:nvSpPr>
          <p:cNvPr id="82960" name="Text Box 16"/>
          <p:cNvSpPr txBox="1">
            <a:spLocks noChangeArrowheads="1"/>
          </p:cNvSpPr>
          <p:nvPr/>
        </p:nvSpPr>
        <p:spPr bwMode="auto">
          <a:xfrm>
            <a:off x="5290053" y="3933825"/>
            <a:ext cx="18473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endParaRPr lang="ru-RU" altLang="ru-RU" sz="2000" b="1" dirty="0" smtClean="0">
              <a:solidFill>
                <a:srgbClr val="FFFFFF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69672558"/>
              </p:ext>
            </p:extLst>
          </p:nvPr>
        </p:nvGraphicFramePr>
        <p:xfrm>
          <a:off x="714348" y="1500172"/>
          <a:ext cx="7929618" cy="4071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3303"/>
                <a:gridCol w="1924664"/>
                <a:gridCol w="2001651"/>
              </a:tblGrid>
              <a:tr h="64265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Причины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2014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2015</a:t>
                      </a:r>
                      <a:endParaRPr lang="ru-RU" sz="2400" dirty="0"/>
                    </a:p>
                  </a:txBody>
                  <a:tcPr/>
                </a:tc>
              </a:tr>
              <a:tr h="556971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смерть</a:t>
                      </a:r>
                      <a:r>
                        <a:rPr lang="ru-RU" sz="2000" baseline="0" dirty="0" smtClean="0"/>
                        <a:t> родителей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65</a:t>
                      </a:r>
                      <a:r>
                        <a:rPr lang="ru-RU" sz="2000" baseline="0" dirty="0" smtClean="0"/>
                        <a:t>   </a:t>
                      </a:r>
                      <a:r>
                        <a:rPr lang="ru-RU" sz="2000" dirty="0" smtClean="0"/>
                        <a:t>(14%)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79</a:t>
                      </a:r>
                      <a:r>
                        <a:rPr lang="ru-RU" sz="2000" dirty="0" smtClean="0"/>
                        <a:t>   (13,4%)</a:t>
                      </a:r>
                      <a:endParaRPr lang="ru-RU" sz="2000" dirty="0"/>
                    </a:p>
                  </a:txBody>
                  <a:tcPr/>
                </a:tc>
              </a:tr>
              <a:tr h="64445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болезнь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родителей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89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   (19,2%)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168</a:t>
                      </a:r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 (28,5%)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56971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ЛРП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172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dirty="0" smtClean="0"/>
                        <a:t>(37,1%)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219</a:t>
                      </a:r>
                      <a:r>
                        <a:rPr lang="ru-RU" sz="2000" dirty="0" smtClean="0"/>
                        <a:t> (37,1%)</a:t>
                      </a:r>
                      <a:endParaRPr lang="ru-RU" sz="2000" dirty="0"/>
                    </a:p>
                  </a:txBody>
                  <a:tcPr/>
                </a:tc>
              </a:tr>
              <a:tr h="556971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отобрание по</a:t>
                      </a:r>
                      <a:r>
                        <a:rPr lang="ru-RU" sz="2000" baseline="0" dirty="0" smtClean="0"/>
                        <a:t> </a:t>
                      </a:r>
                      <a:r>
                        <a:rPr lang="ru-RU" sz="2000" baseline="0" dirty="0" err="1" smtClean="0"/>
                        <a:t>реш</a:t>
                      </a:r>
                      <a:r>
                        <a:rPr lang="ru-RU" sz="2000" baseline="0" dirty="0" smtClean="0"/>
                        <a:t>. суда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9</a:t>
                      </a:r>
                      <a:r>
                        <a:rPr lang="ru-RU" sz="2000" dirty="0" smtClean="0"/>
                        <a:t>     (1,9%)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11</a:t>
                      </a:r>
                      <a:r>
                        <a:rPr lang="ru-RU" sz="2000" dirty="0" smtClean="0"/>
                        <a:t>   (1,9%)</a:t>
                      </a:r>
                      <a:endParaRPr lang="ru-RU" sz="2000" dirty="0"/>
                    </a:p>
                  </a:txBody>
                  <a:tcPr/>
                </a:tc>
              </a:tr>
              <a:tr h="556971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отказ от ребенка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25</a:t>
                      </a:r>
                      <a:r>
                        <a:rPr lang="ru-RU" sz="2000" dirty="0" smtClean="0"/>
                        <a:t>   (5,4%)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44</a:t>
                      </a:r>
                      <a:r>
                        <a:rPr lang="ru-RU" sz="2000" dirty="0" smtClean="0"/>
                        <a:t>   (7,5%)</a:t>
                      </a:r>
                      <a:endParaRPr lang="ru-RU" sz="2000" dirty="0"/>
                    </a:p>
                  </a:txBody>
                  <a:tcPr/>
                </a:tc>
              </a:tr>
              <a:tr h="556971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др. причины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103</a:t>
                      </a:r>
                      <a:r>
                        <a:rPr lang="ru-RU" sz="2000" dirty="0" smtClean="0"/>
                        <a:t> (22,2%)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69</a:t>
                      </a:r>
                      <a:r>
                        <a:rPr lang="ru-RU" sz="2000" dirty="0" smtClean="0"/>
                        <a:t>   (11,7%)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7876952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657301" y="980728"/>
            <a:ext cx="416594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solidFill>
                  <a:srgbClr val="990000"/>
                </a:solidFill>
              </a:rPr>
              <a:t>4 </a:t>
            </a:r>
            <a:r>
              <a:rPr lang="ru-RU" altLang="ru-RU" sz="2000" b="1" dirty="0" smtClean="0">
                <a:solidFill>
                  <a:srgbClr val="990000"/>
                </a:solidFill>
              </a:rPr>
              <a:t>672</a:t>
            </a:r>
            <a:r>
              <a:rPr lang="ru-RU" altLang="ru-RU" sz="2000" b="1" dirty="0" smtClean="0"/>
              <a:t> </a:t>
            </a:r>
            <a:r>
              <a:rPr lang="ru-RU" altLang="ru-RU" sz="2000" b="1" dirty="0" smtClean="0">
                <a:solidFill>
                  <a:srgbClr val="002060"/>
                </a:solidFill>
              </a:rPr>
              <a:t>ребенка </a:t>
            </a:r>
            <a:r>
              <a:rPr lang="ru-RU" altLang="ru-RU" sz="2000" b="1" dirty="0">
                <a:solidFill>
                  <a:srgbClr val="002060"/>
                </a:solidFill>
              </a:rPr>
              <a:t>находятся в СОП</a:t>
            </a:r>
            <a:br>
              <a:rPr lang="ru-RU" altLang="ru-RU" sz="2000" b="1" dirty="0">
                <a:solidFill>
                  <a:srgbClr val="002060"/>
                </a:solidFill>
              </a:rPr>
            </a:br>
            <a:r>
              <a:rPr lang="ru-RU" altLang="ru-RU" sz="2000" b="1" dirty="0">
                <a:solidFill>
                  <a:srgbClr val="002060"/>
                </a:solidFill>
              </a:rPr>
              <a:t>(</a:t>
            </a:r>
            <a:r>
              <a:rPr lang="ru-RU" altLang="ru-RU" sz="2000" b="1" dirty="0">
                <a:solidFill>
                  <a:srgbClr val="990000"/>
                </a:solidFill>
              </a:rPr>
              <a:t>2 </a:t>
            </a:r>
            <a:r>
              <a:rPr lang="ru-RU" altLang="ru-RU" sz="2000" b="1" dirty="0" smtClean="0">
                <a:solidFill>
                  <a:srgbClr val="990000"/>
                </a:solidFill>
              </a:rPr>
              <a:t>469</a:t>
            </a:r>
            <a:r>
              <a:rPr lang="ru-RU" altLang="ru-RU" sz="2000" b="1" dirty="0" smtClean="0"/>
              <a:t> </a:t>
            </a:r>
            <a:r>
              <a:rPr lang="ru-RU" altLang="ru-RU" sz="2000" b="1" dirty="0">
                <a:solidFill>
                  <a:srgbClr val="002060"/>
                </a:solidFill>
              </a:rPr>
              <a:t>семей) </a:t>
            </a:r>
          </a:p>
        </p:txBody>
      </p:sp>
      <p:sp>
        <p:nvSpPr>
          <p:cNvPr id="16389" name="Line 6"/>
          <p:cNvSpPr>
            <a:spLocks noChangeShapeType="1"/>
          </p:cNvSpPr>
          <p:nvPr/>
        </p:nvSpPr>
        <p:spPr bwMode="auto">
          <a:xfrm flipV="1">
            <a:off x="2130425" y="1845072"/>
            <a:ext cx="790575" cy="431800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2000"/>
          </a:p>
        </p:txBody>
      </p:sp>
      <p:sp>
        <p:nvSpPr>
          <p:cNvPr id="16390" name="AutoShape 9"/>
          <p:cNvSpPr>
            <a:spLocks/>
          </p:cNvSpPr>
          <p:nvPr/>
        </p:nvSpPr>
        <p:spPr bwMode="auto">
          <a:xfrm rot="5400000" flipV="1">
            <a:off x="4602163" y="-399454"/>
            <a:ext cx="107950" cy="4308475"/>
          </a:xfrm>
          <a:prstGeom prst="rightBracket">
            <a:avLst>
              <a:gd name="adj" fmla="val 121953"/>
            </a:avLst>
          </a:prstGeom>
          <a:noFill/>
          <a:ln w="28575">
            <a:solidFill>
              <a:srgbClr val="00206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6391" name="Text Box 10"/>
          <p:cNvSpPr txBox="1">
            <a:spLocks noChangeArrowheads="1"/>
          </p:cNvSpPr>
          <p:nvPr/>
        </p:nvSpPr>
        <p:spPr bwMode="auto">
          <a:xfrm>
            <a:off x="619125" y="2348880"/>
            <a:ext cx="229242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i="1" u="sng" dirty="0">
                <a:solidFill>
                  <a:srgbClr val="002060"/>
                </a:solidFill>
              </a:rPr>
              <a:t>о</a:t>
            </a:r>
            <a:r>
              <a:rPr lang="ru-RU" altLang="ru-RU" sz="2000" b="1" i="1" u="sng" dirty="0" smtClean="0">
                <a:solidFill>
                  <a:srgbClr val="002060"/>
                </a:solidFill>
              </a:rPr>
              <a:t>т 0 до 3-х лет:</a:t>
            </a:r>
            <a:endParaRPr lang="ru-RU" altLang="ru-RU" sz="2000" b="1" i="1" u="sng" dirty="0">
              <a:solidFill>
                <a:srgbClr val="002060"/>
              </a:solidFill>
            </a:endParaRPr>
          </a:p>
        </p:txBody>
      </p:sp>
      <p:sp>
        <p:nvSpPr>
          <p:cNvPr id="16392" name="Text Box 11"/>
          <p:cNvSpPr txBox="1">
            <a:spLocks noChangeArrowheads="1"/>
          </p:cNvSpPr>
          <p:nvPr/>
        </p:nvSpPr>
        <p:spPr bwMode="auto">
          <a:xfrm>
            <a:off x="619125" y="2967335"/>
            <a:ext cx="303442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dirty="0" smtClean="0">
                <a:solidFill>
                  <a:srgbClr val="990000"/>
                </a:solidFill>
              </a:rPr>
              <a:t>719 детей </a:t>
            </a:r>
            <a:r>
              <a:rPr lang="ru-RU" altLang="ru-RU" sz="2000" b="1" dirty="0">
                <a:solidFill>
                  <a:srgbClr val="990000"/>
                </a:solidFill>
              </a:rPr>
              <a:t>– </a:t>
            </a:r>
            <a:r>
              <a:rPr lang="ru-RU" altLang="ru-RU" sz="2000" b="1" dirty="0" smtClean="0">
                <a:solidFill>
                  <a:srgbClr val="990000"/>
                </a:solidFill>
              </a:rPr>
              <a:t>548 семей</a:t>
            </a:r>
            <a:r>
              <a:rPr lang="ru-RU" altLang="ru-RU" sz="2000" b="1" dirty="0" smtClean="0"/>
              <a:t> </a:t>
            </a:r>
            <a:endParaRPr lang="ru-RU" altLang="ru-RU" sz="2000" b="1" dirty="0"/>
          </a:p>
        </p:txBody>
      </p:sp>
      <p:sp>
        <p:nvSpPr>
          <p:cNvPr id="16393" name="Text Box 12"/>
          <p:cNvSpPr txBox="1">
            <a:spLocks noChangeArrowheads="1"/>
          </p:cNvSpPr>
          <p:nvPr/>
        </p:nvSpPr>
        <p:spPr bwMode="auto">
          <a:xfrm>
            <a:off x="5063159" y="2204864"/>
            <a:ext cx="361329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i="1" u="sng" dirty="0">
                <a:solidFill>
                  <a:srgbClr val="002060"/>
                </a:solidFill>
              </a:rPr>
              <a:t>о</a:t>
            </a:r>
            <a:r>
              <a:rPr lang="ru-RU" altLang="ru-RU" sz="2000" b="1" i="1" u="sng" dirty="0" smtClean="0">
                <a:solidFill>
                  <a:srgbClr val="002060"/>
                </a:solidFill>
              </a:rPr>
              <a:t>тобраны </a:t>
            </a:r>
          </a:p>
          <a:p>
            <a:pPr eaLnBrk="1" hangingPunct="1"/>
            <a:r>
              <a:rPr lang="ru-RU" altLang="ru-RU" sz="2000" b="1" i="1" u="sng" dirty="0" smtClean="0">
                <a:solidFill>
                  <a:srgbClr val="002060"/>
                </a:solidFill>
              </a:rPr>
              <a:t>по решению КДН (2015 г.):</a:t>
            </a:r>
            <a:r>
              <a:rPr lang="ru-RU" altLang="ru-RU" sz="2000" dirty="0" smtClean="0">
                <a:solidFill>
                  <a:srgbClr val="002060"/>
                </a:solidFill>
              </a:rPr>
              <a:t> </a:t>
            </a:r>
            <a:endParaRPr lang="ru-RU" altLang="ru-RU" sz="2000" dirty="0">
              <a:solidFill>
                <a:srgbClr val="002060"/>
              </a:solidFill>
            </a:endParaRPr>
          </a:p>
        </p:txBody>
      </p:sp>
      <p:sp>
        <p:nvSpPr>
          <p:cNvPr id="16394" name="Text Box 13"/>
          <p:cNvSpPr txBox="1">
            <a:spLocks noChangeArrowheads="1"/>
          </p:cNvSpPr>
          <p:nvPr/>
        </p:nvSpPr>
        <p:spPr bwMode="auto">
          <a:xfrm>
            <a:off x="4932040" y="2996952"/>
            <a:ext cx="345286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dirty="0" smtClean="0">
                <a:solidFill>
                  <a:srgbClr val="990000"/>
                </a:solidFill>
              </a:rPr>
              <a:t>119 детей (от 0 до 3-х лет)</a:t>
            </a:r>
            <a:endParaRPr lang="ru-RU" altLang="ru-RU" sz="2000" b="1" dirty="0">
              <a:solidFill>
                <a:srgbClr val="990000"/>
              </a:solidFill>
            </a:endParaRPr>
          </a:p>
        </p:txBody>
      </p:sp>
      <p:sp>
        <p:nvSpPr>
          <p:cNvPr id="16395" name="Line 14"/>
          <p:cNvSpPr>
            <a:spLocks noChangeShapeType="1"/>
          </p:cNvSpPr>
          <p:nvPr/>
        </p:nvSpPr>
        <p:spPr bwMode="auto">
          <a:xfrm flipH="1" flipV="1">
            <a:off x="6308725" y="1844824"/>
            <a:ext cx="790575" cy="431800"/>
          </a:xfrm>
          <a:prstGeom prst="line">
            <a:avLst/>
          </a:prstGeom>
          <a:noFill/>
          <a:ln w="28575">
            <a:solidFill>
              <a:srgbClr val="002060"/>
            </a:solidFill>
            <a:round/>
            <a:headEnd type="arrow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 sz="2000"/>
          </a:p>
        </p:txBody>
      </p:sp>
      <p:sp>
        <p:nvSpPr>
          <p:cNvPr id="16396" name="Text Box 15"/>
          <p:cNvSpPr txBox="1">
            <a:spLocks noChangeArrowheads="1"/>
          </p:cNvSpPr>
          <p:nvPr/>
        </p:nvSpPr>
        <p:spPr bwMode="auto">
          <a:xfrm>
            <a:off x="251520" y="3645024"/>
            <a:ext cx="8670231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dirty="0" smtClean="0">
                <a:solidFill>
                  <a:srgbClr val="C00000"/>
                </a:solidFill>
              </a:rPr>
              <a:t>Задача</a:t>
            </a:r>
            <a:r>
              <a:rPr lang="ru-RU" altLang="ru-RU" sz="2000" b="1" dirty="0" smtClean="0">
                <a:solidFill>
                  <a:srgbClr val="FF0000"/>
                </a:solidFill>
              </a:rPr>
              <a:t>:</a:t>
            </a:r>
            <a:endParaRPr lang="ru-RU" altLang="ru-RU" sz="2000" b="1" dirty="0" smtClean="0"/>
          </a:p>
          <a:p>
            <a:pPr eaLnBrk="1" hangingPunct="1"/>
            <a:r>
              <a:rPr lang="ru-RU" altLang="ru-RU" sz="2000" b="1" u="sng" dirty="0" smtClean="0">
                <a:solidFill>
                  <a:srgbClr val="002060"/>
                </a:solidFill>
              </a:rPr>
              <a:t>сотрудничество с учреждениями здравоохранения:</a:t>
            </a:r>
            <a:endParaRPr lang="ru-RU" altLang="ru-RU" sz="2000" b="1" u="sng" dirty="0">
              <a:solidFill>
                <a:srgbClr val="002060"/>
              </a:solidFill>
            </a:endParaRPr>
          </a:p>
          <a:p>
            <a:pPr eaLnBrk="1" hangingPunct="1"/>
            <a:r>
              <a:rPr lang="ru-RU" altLang="ru-RU" sz="2000" b="1" dirty="0" smtClean="0">
                <a:solidFill>
                  <a:srgbClr val="002060"/>
                </a:solidFill>
              </a:rPr>
              <a:t>– раннее выявление семей (возможен отказ от ребенка или отобрание);</a:t>
            </a:r>
          </a:p>
          <a:p>
            <a:pPr eaLnBrk="1" hangingPunct="1"/>
            <a:r>
              <a:rPr lang="ru-RU" altLang="ru-RU" sz="2000" b="1" dirty="0" smtClean="0">
                <a:solidFill>
                  <a:srgbClr val="002060"/>
                </a:solidFill>
              </a:rPr>
              <a:t>– устранение причин СОП (обучение родителей, контроль, патронаж);</a:t>
            </a:r>
          </a:p>
          <a:p>
            <a:pPr eaLnBrk="1" hangingPunct="1"/>
            <a:r>
              <a:rPr lang="ru-RU" altLang="ru-RU" sz="2000" b="1" dirty="0" smtClean="0">
                <a:solidFill>
                  <a:srgbClr val="002060"/>
                </a:solidFill>
              </a:rPr>
              <a:t>– включение в индивидуальные планы защиты прав и законных 	интересов детей мероприятий, входящих в компетенцию 			медицинских работников</a:t>
            </a:r>
            <a:endParaRPr lang="ru-RU" altLang="ru-RU" sz="2000" b="1" dirty="0">
              <a:solidFill>
                <a:srgbClr val="002060"/>
              </a:solidFill>
            </a:endParaRPr>
          </a:p>
        </p:txBody>
      </p:sp>
      <p:sp>
        <p:nvSpPr>
          <p:cNvPr id="16397" name="Line 16"/>
          <p:cNvSpPr>
            <a:spLocks noChangeShapeType="1"/>
          </p:cNvSpPr>
          <p:nvPr/>
        </p:nvSpPr>
        <p:spPr bwMode="auto">
          <a:xfrm>
            <a:off x="684213" y="3501008"/>
            <a:ext cx="7559675" cy="0"/>
          </a:xfrm>
          <a:prstGeom prst="line">
            <a:avLst/>
          </a:prstGeom>
          <a:noFill/>
          <a:ln w="28575">
            <a:solidFill>
              <a:srgbClr val="004442">
                <a:alpha val="39999"/>
              </a:srgbClr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1609157" y="188640"/>
            <a:ext cx="7312594" cy="791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2800" b="1" dirty="0" smtClean="0">
                <a:solidFill>
                  <a:srgbClr val="1BACDF"/>
                </a:solidFill>
                <a:latin typeface="Arial" charset="0"/>
              </a:rPr>
              <a:t>Дети в социально опасном положении</a:t>
            </a:r>
          </a:p>
        </p:txBody>
      </p:sp>
      <p:pic>
        <p:nvPicPr>
          <p:cNvPr id="16" name="Picture 4" descr="hand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22"/>
          <a:stretch>
            <a:fillRect/>
          </a:stretch>
        </p:blipFill>
        <p:spPr bwMode="auto">
          <a:xfrm>
            <a:off x="118021" y="138584"/>
            <a:ext cx="1491135" cy="11686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000069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371600"/>
          </a:xfrm>
        </p:spPr>
        <p:txBody>
          <a:bodyPr>
            <a:normAutofit/>
          </a:bodyPr>
          <a:lstStyle/>
          <a:p>
            <a:pPr algn="ctr"/>
            <a:r>
              <a:rPr lang="ru-RU" altLang="ru-RU" sz="3600" dirty="0" smtClean="0">
                <a:solidFill>
                  <a:srgbClr val="1BACDF"/>
                </a:solidFill>
                <a:latin typeface="Arial" charset="0"/>
                <a:ea typeface="+mn-ea"/>
                <a:cs typeface="+mn-cs"/>
              </a:rPr>
              <a:t>Обучающие курсы (семинары)</a:t>
            </a:r>
            <a:br>
              <a:rPr lang="ru-RU" altLang="ru-RU" sz="3600" dirty="0" smtClean="0">
                <a:solidFill>
                  <a:srgbClr val="1BACDF"/>
                </a:solidFill>
                <a:latin typeface="Arial" charset="0"/>
                <a:ea typeface="+mn-ea"/>
                <a:cs typeface="+mn-cs"/>
              </a:rPr>
            </a:br>
            <a:r>
              <a:rPr lang="ru-RU" altLang="ru-RU" sz="2400" dirty="0" smtClean="0">
                <a:solidFill>
                  <a:srgbClr val="1BACDF"/>
                </a:solidFill>
                <a:latin typeface="Arial" charset="0"/>
                <a:ea typeface="+mn-ea"/>
                <a:cs typeface="+mn-cs"/>
              </a:rPr>
              <a:t>(2015г. – февраль 2016г.)</a:t>
            </a:r>
            <a:endParaRPr lang="ru-RU" altLang="ru-RU" sz="2400" dirty="0">
              <a:solidFill>
                <a:srgbClr val="1BACDF"/>
              </a:solidFill>
              <a:latin typeface="Arial" charset="0"/>
              <a:ea typeface="+mn-ea"/>
              <a:cs typeface="+mn-cs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928662" y="2643182"/>
            <a:ext cx="7358114" cy="1428760"/>
            <a:chOff x="714348" y="1500174"/>
            <a:chExt cx="7358114" cy="1428760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714348" y="1571612"/>
              <a:ext cx="3071834" cy="1285884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5000628" y="1500174"/>
              <a:ext cx="3071834" cy="142876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Стрелка вправо 8"/>
            <p:cNvSpPr/>
            <p:nvPr/>
          </p:nvSpPr>
          <p:spPr>
            <a:xfrm>
              <a:off x="3929058" y="2000240"/>
              <a:ext cx="1000132" cy="500066"/>
            </a:xfrm>
            <a:prstGeom prst="rightArrow">
              <a:avLst/>
            </a:prstGeom>
            <a:solidFill>
              <a:schemeClr val="accent3"/>
            </a:solidFill>
            <a:ln>
              <a:noFill/>
            </a:ln>
            <a:effectLst>
              <a:outerShdw blurRad="149987" dist="250190" dir="8460000" algn="ctr">
                <a:srgbClr val="000000">
                  <a:alpha val="28000"/>
                </a:srgbClr>
              </a:outerShdw>
            </a:effectLst>
            <a:scene3d>
              <a:camera prst="orthographicFront">
                <a:rot lat="0" lon="0" rev="0"/>
              </a:camera>
              <a:lightRig rig="contrasting" dir="t">
                <a:rot lat="0" lon="0" rev="1500000"/>
              </a:lightRig>
            </a:scene3d>
            <a:sp3d prstMaterial="metal">
              <a:bevelT w="88900" h="889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42976" y="1785926"/>
              <a:ext cx="20717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12 семинаров</a:t>
              </a:r>
            </a:p>
            <a:p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 (11 районов)</a:t>
              </a:r>
              <a:endParaRPr lang="ru-RU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72066" y="1571612"/>
              <a:ext cx="292895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/>
                <a:t>специалисты СПЦ,                                СППС учреждений образования </a:t>
              </a:r>
            </a:p>
            <a:p>
              <a:r>
                <a:rPr lang="ru-RU" sz="2000" dirty="0" smtClean="0"/>
                <a:t>                (350 человек)</a:t>
              </a:r>
              <a:endParaRPr lang="ru-RU" sz="2000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785786" y="1285860"/>
            <a:ext cx="79296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«Организация условий воспитания, защиты прав и законных интересов детей, находящихся в социально опасном положении»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flipH="1">
            <a:off x="928662" y="4500570"/>
            <a:ext cx="771530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200" dirty="0" smtClean="0">
                <a:solidFill>
                  <a:srgbClr val="FF0000"/>
                </a:solidFill>
              </a:rPr>
              <a:t>Задача:</a:t>
            </a:r>
            <a:r>
              <a:rPr lang="ru-RU" sz="2200" dirty="0" smtClean="0"/>
              <a:t> подготовить методические рекомендации по составлению индивидуальных планов защиты прав и законных интересов несовершеннолетних, находящихся в социально опасном положении.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and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22"/>
          <a:stretch>
            <a:fillRect/>
          </a:stretch>
        </p:blipFill>
        <p:spPr bwMode="auto">
          <a:xfrm>
            <a:off x="118021" y="138584"/>
            <a:ext cx="1491135" cy="11686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619672" y="404664"/>
            <a:ext cx="7312594" cy="791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1pPr>
            <a:lvl2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2pPr>
            <a:lvl3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3pPr>
            <a:lvl4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4pPr>
            <a:lvl5pPr>
              <a:lnSpc>
                <a:spcPct val="80000"/>
              </a:lnSpc>
              <a:defRPr sz="44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2800" b="1" dirty="0" smtClean="0">
                <a:solidFill>
                  <a:srgbClr val="1BACDF"/>
                </a:solidFill>
                <a:latin typeface="Arial" charset="0"/>
              </a:rPr>
              <a:t>Устройство в замещающие семьи детей-сирот </a:t>
            </a:r>
          </a:p>
          <a:p>
            <a:r>
              <a:rPr lang="ru-RU" altLang="ru-RU" sz="2800" b="1" dirty="0" smtClean="0">
                <a:solidFill>
                  <a:srgbClr val="1BACDF"/>
                </a:solidFill>
                <a:latin typeface="Arial" charset="0"/>
              </a:rPr>
              <a:t>(% от числа выявленных)</a:t>
            </a:r>
          </a:p>
        </p:txBody>
      </p:sp>
      <p:sp>
        <p:nvSpPr>
          <p:cNvPr id="22" name="AutoShape 52"/>
          <p:cNvSpPr>
            <a:spLocks noChangeArrowheads="1"/>
          </p:cNvSpPr>
          <p:nvPr/>
        </p:nvSpPr>
        <p:spPr bwMode="auto">
          <a:xfrm>
            <a:off x="539552" y="3140795"/>
            <a:ext cx="864617" cy="1042988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800" b="1" dirty="0" smtClean="0">
                <a:solidFill>
                  <a:srgbClr val="7030A0"/>
                </a:solidFill>
              </a:rPr>
              <a:t>441</a:t>
            </a:r>
            <a:endParaRPr lang="ru-RU" altLang="ru-RU" sz="2800" b="1" dirty="0">
              <a:solidFill>
                <a:srgbClr val="7030A0"/>
              </a:solidFill>
            </a:endParaRPr>
          </a:p>
        </p:txBody>
      </p:sp>
      <p:sp>
        <p:nvSpPr>
          <p:cNvPr id="23" name="AutoShape 52"/>
          <p:cNvSpPr>
            <a:spLocks noChangeArrowheads="1"/>
          </p:cNvSpPr>
          <p:nvPr/>
        </p:nvSpPr>
        <p:spPr bwMode="auto">
          <a:xfrm>
            <a:off x="2197976" y="3325650"/>
            <a:ext cx="861856" cy="823257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800" b="1" dirty="0" smtClean="0">
                <a:solidFill>
                  <a:srgbClr val="7030A0"/>
                </a:solidFill>
              </a:rPr>
              <a:t>415</a:t>
            </a:r>
            <a:endParaRPr lang="ru-RU" altLang="ru-RU" sz="2800" b="1" dirty="0">
              <a:solidFill>
                <a:srgbClr val="7030A0"/>
              </a:solidFill>
            </a:endParaRPr>
          </a:p>
        </p:txBody>
      </p:sp>
      <p:sp>
        <p:nvSpPr>
          <p:cNvPr id="24" name="AutoShape 52"/>
          <p:cNvSpPr>
            <a:spLocks noChangeArrowheads="1"/>
          </p:cNvSpPr>
          <p:nvPr/>
        </p:nvSpPr>
        <p:spPr bwMode="auto">
          <a:xfrm>
            <a:off x="3941912" y="2924944"/>
            <a:ext cx="918120" cy="1223963"/>
          </a:xfrm>
          <a:prstGeom prst="cube">
            <a:avLst>
              <a:gd name="adj" fmla="val 25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800" b="1" dirty="0" smtClean="0">
                <a:solidFill>
                  <a:srgbClr val="7030A0"/>
                </a:solidFill>
              </a:rPr>
              <a:t>494</a:t>
            </a:r>
            <a:endParaRPr lang="ru-RU" altLang="ru-RU" sz="2800" b="1" dirty="0">
              <a:solidFill>
                <a:srgbClr val="7030A0"/>
              </a:solidFill>
            </a:endParaRPr>
          </a:p>
        </p:txBody>
      </p:sp>
      <p:sp>
        <p:nvSpPr>
          <p:cNvPr id="25" name="Text Box 59"/>
          <p:cNvSpPr txBox="1">
            <a:spLocks noChangeArrowheads="1"/>
          </p:cNvSpPr>
          <p:nvPr/>
        </p:nvSpPr>
        <p:spPr bwMode="auto">
          <a:xfrm>
            <a:off x="454234" y="4335487"/>
            <a:ext cx="8707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 smtClean="0">
                <a:solidFill>
                  <a:srgbClr val="000000"/>
                </a:solidFill>
              </a:rPr>
              <a:t>2013</a:t>
            </a:r>
            <a:endParaRPr lang="ru-RU" altLang="ru-RU" sz="2400" b="1" dirty="0">
              <a:solidFill>
                <a:srgbClr val="000000"/>
              </a:solidFill>
            </a:endParaRPr>
          </a:p>
        </p:txBody>
      </p:sp>
      <p:sp>
        <p:nvSpPr>
          <p:cNvPr id="26" name="Text Box 59"/>
          <p:cNvSpPr txBox="1">
            <a:spLocks noChangeArrowheads="1"/>
          </p:cNvSpPr>
          <p:nvPr/>
        </p:nvSpPr>
        <p:spPr bwMode="auto">
          <a:xfrm>
            <a:off x="2117073" y="4325034"/>
            <a:ext cx="8707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 smtClean="0">
                <a:solidFill>
                  <a:srgbClr val="000000"/>
                </a:solidFill>
              </a:rPr>
              <a:t>2014</a:t>
            </a:r>
            <a:endParaRPr lang="ru-RU" altLang="ru-RU" sz="2400" b="1" dirty="0">
              <a:solidFill>
                <a:srgbClr val="000000"/>
              </a:solidFill>
            </a:endParaRPr>
          </a:p>
        </p:txBody>
      </p:sp>
      <p:sp>
        <p:nvSpPr>
          <p:cNvPr id="27" name="Text Box 59"/>
          <p:cNvSpPr txBox="1">
            <a:spLocks noChangeArrowheads="1"/>
          </p:cNvSpPr>
          <p:nvPr/>
        </p:nvSpPr>
        <p:spPr bwMode="auto">
          <a:xfrm>
            <a:off x="3845265" y="4295417"/>
            <a:ext cx="87075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 b="1" dirty="0" smtClean="0">
                <a:solidFill>
                  <a:srgbClr val="000000"/>
                </a:solidFill>
              </a:rPr>
              <a:t>2015</a:t>
            </a:r>
            <a:endParaRPr lang="ru-RU" altLang="ru-RU" sz="2400" b="1" dirty="0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83568" y="2668850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79%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62205" y="2380818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87%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090397" y="2524834"/>
            <a:ext cx="8018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85%</a:t>
            </a:r>
            <a:endParaRPr lang="ru-RU" sz="2400" b="1" dirty="0">
              <a:solidFill>
                <a:srgbClr val="002060"/>
              </a:solidFill>
            </a:endParaRPr>
          </a:p>
        </p:txBody>
      </p:sp>
      <p:cxnSp>
        <p:nvCxnSpPr>
          <p:cNvPr id="50" name="Прямая со стрелкой 49"/>
          <p:cNvCxnSpPr>
            <a:stCxn id="28" idx="3"/>
            <a:endCxn id="29" idx="1"/>
          </p:cNvCxnSpPr>
          <p:nvPr/>
        </p:nvCxnSpPr>
        <p:spPr>
          <a:xfrm flipV="1">
            <a:off x="1485391" y="2611651"/>
            <a:ext cx="876814" cy="288032"/>
          </a:xfrm>
          <a:prstGeom prst="straightConnector1">
            <a:avLst/>
          </a:prstGeom>
          <a:ln w="38100" cap="rnd">
            <a:solidFill>
              <a:srgbClr val="FF0000"/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stCxn id="29" idx="3"/>
            <a:endCxn id="30" idx="1"/>
          </p:cNvCxnSpPr>
          <p:nvPr/>
        </p:nvCxnSpPr>
        <p:spPr>
          <a:xfrm>
            <a:off x="3164028" y="2611651"/>
            <a:ext cx="926369" cy="144016"/>
          </a:xfrm>
          <a:prstGeom prst="straightConnector1">
            <a:avLst/>
          </a:prstGeom>
          <a:ln w="38100" cap="rnd">
            <a:solidFill>
              <a:srgbClr val="FF0000"/>
            </a:solidFill>
            <a:headEnd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Скругленный прямоугольник 53"/>
          <p:cNvSpPr/>
          <p:nvPr/>
        </p:nvSpPr>
        <p:spPr>
          <a:xfrm>
            <a:off x="5364088" y="1467403"/>
            <a:ext cx="3456384" cy="5054415"/>
          </a:xfrm>
          <a:prstGeom prst="roundRect">
            <a:avLst/>
          </a:prstGeom>
          <a:gradFill>
            <a:gsLst>
              <a:gs pos="100000">
                <a:srgbClr val="FFFF99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</a:gradFill>
          <a:ln>
            <a:solidFill>
              <a:srgbClr val="FF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дети устроены </a:t>
            </a:r>
          </a:p>
          <a:p>
            <a:pPr algn="ctr"/>
            <a:r>
              <a:rPr lang="ru-RU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семьи:</a:t>
            </a:r>
          </a:p>
          <a:p>
            <a:r>
              <a:rPr lang="ru-RU" sz="24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Добрушский</a:t>
            </a:r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Жлобинский</a:t>
            </a:r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Калинковичский</a:t>
            </a:r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r>
              <a:rPr lang="ru-RU" sz="2400" b="1" i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24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ормянский</a:t>
            </a:r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Лоевский</a:t>
            </a:r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24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Наровлянский</a:t>
            </a:r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Октябрьский, Петриковский, 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Рогачевский,</a:t>
            </a:r>
          </a:p>
          <a:p>
            <a:r>
              <a:rPr lang="ru-RU" sz="24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Чечерский</a:t>
            </a:r>
            <a:endParaRPr lang="ru-RU" sz="2400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48442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5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6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7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8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3068</TotalTime>
  <Words>751</Words>
  <Application>Microsoft Office PowerPoint</Application>
  <PresentationFormat>Экран (4:3)</PresentationFormat>
  <Paragraphs>229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Открытая</vt:lpstr>
      <vt:lpstr>3_Открытая</vt:lpstr>
      <vt:lpstr>Слайд 1</vt:lpstr>
      <vt:lpstr> Семья является естественной средой обитания ребенка. Воспитание детей в семье  охраняется и поощряется государством.</vt:lpstr>
      <vt:lpstr>Слайд 3</vt:lpstr>
      <vt:lpstr>Слайд 4</vt:lpstr>
      <vt:lpstr>Слайд 5</vt:lpstr>
      <vt:lpstr>Слайд 6</vt:lpstr>
      <vt:lpstr>Слайд 7</vt:lpstr>
      <vt:lpstr>Обучающие курсы (семинары) (2015г. – февраль 2016г.)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направления организационно-методической работы с приемными семьями, детскими домами семейного типа Волошиненко Е.А., методист ГУО ИРО</dc:title>
  <dc:creator>Пользователь Windows</dc:creator>
  <cp:lastModifiedBy>Billy</cp:lastModifiedBy>
  <cp:revision>403</cp:revision>
  <dcterms:created xsi:type="dcterms:W3CDTF">2014-02-28T14:07:56Z</dcterms:created>
  <dcterms:modified xsi:type="dcterms:W3CDTF">2016-03-04T12:26:33Z</dcterms:modified>
</cp:coreProperties>
</file>